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9" r:id="rId2"/>
    <p:sldMasterId id="2147483802" r:id="rId3"/>
  </p:sldMasterIdLst>
  <p:notesMasterIdLst>
    <p:notesMasterId r:id="rId25"/>
  </p:notesMasterIdLst>
  <p:sldIdLst>
    <p:sldId id="256" r:id="rId4"/>
    <p:sldId id="2147378933" r:id="rId5"/>
    <p:sldId id="276" r:id="rId6"/>
    <p:sldId id="1306" r:id="rId7"/>
    <p:sldId id="2147378931" r:id="rId8"/>
    <p:sldId id="2147378924" r:id="rId9"/>
    <p:sldId id="262" r:id="rId10"/>
    <p:sldId id="263" r:id="rId11"/>
    <p:sldId id="2147378923" r:id="rId12"/>
    <p:sldId id="1221" r:id="rId13"/>
    <p:sldId id="1227" r:id="rId14"/>
    <p:sldId id="2147378925" r:id="rId15"/>
    <p:sldId id="1228" r:id="rId16"/>
    <p:sldId id="1303" r:id="rId17"/>
    <p:sldId id="1310" r:id="rId18"/>
    <p:sldId id="1359" r:id="rId19"/>
    <p:sldId id="2147378932" r:id="rId20"/>
    <p:sldId id="2147378839" r:id="rId21"/>
    <p:sldId id="2147378928" r:id="rId22"/>
    <p:sldId id="2147378844" r:id="rId23"/>
    <p:sldId id="1196" r:id="rId2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AF8"/>
    <a:srgbClr val="FEF5F0"/>
    <a:srgbClr val="FDF0E9"/>
    <a:srgbClr val="0000FF"/>
    <a:srgbClr val="E4F6DE"/>
    <a:srgbClr val="FFFFC9"/>
    <a:srgbClr val="EFF9FF"/>
    <a:srgbClr val="E7F6FF"/>
    <a:srgbClr val="E3F6FD"/>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60"/>
  </p:normalViewPr>
  <p:slideViewPr>
    <p:cSldViewPr snapToGrid="0">
      <p:cViewPr varScale="1">
        <p:scale>
          <a:sx n="88" d="100"/>
          <a:sy n="88" d="100"/>
        </p:scale>
        <p:origin x="96" y="25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3096691714188432E-2"/>
          <c:y val="3.7185275939179328E-2"/>
          <c:w val="0.93602487478023633"/>
          <c:h val="0.81717700847166397"/>
        </c:manualLayout>
      </c:layout>
      <c:barChart>
        <c:barDir val="col"/>
        <c:grouping val="stacked"/>
        <c:varyColors val="0"/>
        <c:ser>
          <c:idx val="0"/>
          <c:order val="0"/>
          <c:tx>
            <c:strRef>
              <c:f>Sheet1!$B$1</c:f>
              <c:strCache>
                <c:ptCount val="1"/>
                <c:pt idx="0">
                  <c:v>Number of FOSHU products</c:v>
                </c:pt>
              </c:strCache>
            </c:strRef>
          </c:tx>
          <c:spPr>
            <a:solidFill>
              <a:srgbClr val="F3B98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196"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Sheet1!$B$2:$B$10</c:f>
              <c:numCache>
                <c:formatCode>#,##0</c:formatCode>
                <c:ptCount val="9"/>
                <c:pt idx="0">
                  <c:v>1238</c:v>
                </c:pt>
                <c:pt idx="1">
                  <c:v>1120</c:v>
                </c:pt>
                <c:pt idx="2">
                  <c:v>1081</c:v>
                </c:pt>
                <c:pt idx="3">
                  <c:v>1067</c:v>
                </c:pt>
                <c:pt idx="4">
                  <c:v>1072</c:v>
                </c:pt>
                <c:pt idx="5">
                  <c:v>1071</c:v>
                </c:pt>
                <c:pt idx="6">
                  <c:v>1069</c:v>
                </c:pt>
                <c:pt idx="7">
                  <c:v>1064</c:v>
                </c:pt>
                <c:pt idx="8">
                  <c:v>1059</c:v>
                </c:pt>
              </c:numCache>
            </c:numRef>
          </c:val>
          <c:extLst>
            <c:ext xmlns:c16="http://schemas.microsoft.com/office/drawing/2014/chart" uri="{C3380CC4-5D6E-409C-BE32-E72D297353CC}">
              <c16:uniqueId val="{00000000-E6B4-43FE-9080-2414D62677DB}"/>
            </c:ext>
          </c:extLst>
        </c:ser>
        <c:ser>
          <c:idx val="1"/>
          <c:order val="1"/>
          <c:tx>
            <c:strRef>
              <c:f>Sheet1!$C$1</c:f>
              <c:strCache>
                <c:ptCount val="1"/>
                <c:pt idx="0">
                  <c:v>Number of FFC products</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196"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Sheet1!$C$2:$C$10</c:f>
              <c:numCache>
                <c:formatCode>General</c:formatCode>
                <c:ptCount val="9"/>
                <c:pt idx="0">
                  <c:v>272</c:v>
                </c:pt>
                <c:pt idx="1">
                  <c:v>815</c:v>
                </c:pt>
                <c:pt idx="2" formatCode="#,##0">
                  <c:v>1269</c:v>
                </c:pt>
                <c:pt idx="3" formatCode="#,##0">
                  <c:v>1735</c:v>
                </c:pt>
                <c:pt idx="4" formatCode="#,##0">
                  <c:v>2568</c:v>
                </c:pt>
                <c:pt idx="5" formatCode="#,##0">
                  <c:v>3486</c:v>
                </c:pt>
                <c:pt idx="6" formatCode="#,##0">
                  <c:v>4702</c:v>
                </c:pt>
                <c:pt idx="7" formatCode="#,##0">
                  <c:v>5995</c:v>
                </c:pt>
                <c:pt idx="8" formatCode="#,##0">
                  <c:v>7369</c:v>
                </c:pt>
              </c:numCache>
            </c:numRef>
          </c:val>
          <c:extLst>
            <c:ext xmlns:c16="http://schemas.microsoft.com/office/drawing/2014/chart" uri="{C3380CC4-5D6E-409C-BE32-E72D297353CC}">
              <c16:uniqueId val="{00000001-E6B4-43FE-9080-2414D62677DB}"/>
            </c:ext>
          </c:extLst>
        </c:ser>
        <c:dLbls>
          <c:showLegendKey val="0"/>
          <c:showVal val="0"/>
          <c:showCatName val="0"/>
          <c:showSerName val="0"/>
          <c:showPercent val="0"/>
          <c:showBubbleSize val="0"/>
        </c:dLbls>
        <c:gapWidth val="150"/>
        <c:overlap val="100"/>
        <c:serLines>
          <c:spPr>
            <a:ln w="9514" cap="flat" cmpd="sng" algn="ctr">
              <a:solidFill>
                <a:schemeClr val="tx1">
                  <a:lumMod val="35000"/>
                  <a:lumOff val="65000"/>
                </a:schemeClr>
              </a:solidFill>
              <a:round/>
            </a:ln>
            <a:effectLst/>
          </c:spPr>
        </c:serLines>
        <c:axId val="1501248704"/>
        <c:axId val="1"/>
      </c:barChart>
      <c:catAx>
        <c:axId val="1501248704"/>
        <c:scaling>
          <c:orientation val="minMax"/>
        </c:scaling>
        <c:delete val="0"/>
        <c:axPos val="b"/>
        <c:numFmt formatCode="General" sourceLinked="1"/>
        <c:majorTickMark val="none"/>
        <c:minorTickMark val="none"/>
        <c:tickLblPos val="nextTo"/>
        <c:spPr>
          <a:noFill/>
          <a:ln w="9514"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96" b="0" i="0" u="none" strike="noStrike" kern="1200" baseline="0">
                <a:solidFill>
                  <a:schemeClr val="tx1">
                    <a:lumMod val="65000"/>
                    <a:lumOff val="35000"/>
                  </a:schemeClr>
                </a:solidFill>
                <a:latin typeface="+mn-lt"/>
                <a:ea typeface="+mn-ea"/>
                <a:cs typeface="+mn-cs"/>
              </a:defRPr>
            </a:pPr>
            <a:endParaRPr lang="ja-JP"/>
          </a:p>
        </c:txPr>
        <c:crossAx val="1"/>
        <c:crosses val="autoZero"/>
        <c:auto val="1"/>
        <c:lblAlgn val="ctr"/>
        <c:lblOffset val="100"/>
        <c:noMultiLvlLbl val="0"/>
      </c:catAx>
      <c:valAx>
        <c:axId val="1"/>
        <c:scaling>
          <c:orientation val="minMax"/>
        </c:scaling>
        <c:delete val="0"/>
        <c:axPos val="l"/>
        <c:majorGridlines>
          <c:spPr>
            <a:ln w="9514"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1196" b="0" i="0" u="none" strike="noStrike" kern="1200" baseline="0">
                <a:solidFill>
                  <a:schemeClr val="tx1">
                    <a:lumMod val="65000"/>
                    <a:lumOff val="35000"/>
                  </a:schemeClr>
                </a:solidFill>
                <a:latin typeface="+mn-lt"/>
                <a:ea typeface="+mn-ea"/>
                <a:cs typeface="+mn-cs"/>
              </a:defRPr>
            </a:pPr>
            <a:endParaRPr lang="ja-JP"/>
          </a:p>
        </c:txPr>
        <c:crossAx val="1501248704"/>
        <c:crosses val="autoZero"/>
        <c:crossBetween val="between"/>
      </c:valAx>
      <c:spPr>
        <a:noFill/>
        <a:ln w="25371">
          <a:noFill/>
        </a:ln>
      </c:spPr>
    </c:plotArea>
    <c:legend>
      <c:legendPos val="b"/>
      <c:overlay val="0"/>
      <c:spPr>
        <a:noFill/>
        <a:ln>
          <a:noFill/>
        </a:ln>
        <a:effectLst/>
      </c:spPr>
      <c:txPr>
        <a:bodyPr rot="0" spcFirstLastPara="1" vertOverflow="ellipsis" vert="horz" wrap="square" anchor="ctr" anchorCtr="1"/>
        <a:lstStyle/>
        <a:p>
          <a:pPr>
            <a:defRPr lang="ja-JP" sz="1398" b="1" i="0" u="none" strike="noStrike" kern="1200" baseline="0">
              <a:solidFill>
                <a:schemeClr val="tx1">
                  <a:lumMod val="65000"/>
                  <a:lumOff val="35000"/>
                </a:schemeClr>
              </a:solidFill>
              <a:latin typeface="游ゴシック" panose="020B0400000000000000" pitchFamily="50" charset="-128"/>
              <a:ea typeface="游ゴシック" panose="020B0400000000000000" pitchFamily="50" charset="-128"/>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F0368C12-3EB9-4495-8713-323E1158E014}" type="datetimeFigureOut">
              <a:rPr kumimoji="1" lang="ja-JP" altLang="en-US" smtClean="0"/>
              <a:t>2025/9/1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2D2A83F-2BA0-40E5-9AAD-F022E609E777}" type="slidenum">
              <a:rPr kumimoji="1" lang="ja-JP" altLang="en-US" smtClean="0"/>
              <a:t>‹#›</a:t>
            </a:fld>
            <a:endParaRPr kumimoji="1" lang="ja-JP" altLang="en-US"/>
          </a:p>
        </p:txBody>
      </p:sp>
    </p:spTree>
    <p:extLst>
      <p:ext uri="{BB962C8B-B14F-4D97-AF65-F5344CB8AC3E}">
        <p14:creationId xmlns:p14="http://schemas.microsoft.com/office/powerpoint/2010/main" val="267775767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10879-1F91-CA7C-B50A-191477B106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D88822-5FEE-1F88-F129-EACDC293CDB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AC21CD-554F-1AD9-94A7-25F12E4349B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0136003-2D8B-55D3-4799-D3B8AF2907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26189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0905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423439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271427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2D2A83F-2BA0-40E5-9AAD-F022E609E777}" type="slidenum">
              <a:rPr kumimoji="1" lang="ja-JP" altLang="en-US" smtClean="0"/>
              <a:t>13</a:t>
            </a:fld>
            <a:endParaRPr kumimoji="1" lang="ja-JP" altLang="en-US"/>
          </a:p>
        </p:txBody>
      </p:sp>
    </p:spTree>
    <p:extLst>
      <p:ext uri="{BB962C8B-B14F-4D97-AF65-F5344CB8AC3E}">
        <p14:creationId xmlns:p14="http://schemas.microsoft.com/office/powerpoint/2010/main" val="275582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4102392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0C3F3C-8ECA-4ACA-8BDE-3A137E40B1D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154313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2A83F-2BA0-40E5-9AAD-F022E609E777}"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341105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B0D263-228B-D796-7DFD-2C9559C1535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39CFBEB-1FCA-01D6-CF07-3EA4A0AA7A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789E330-9D9C-7C9C-F9FB-DA9545AC64B7}"/>
              </a:ext>
            </a:extLst>
          </p:cNvPr>
          <p:cNvSpPr>
            <a:spLocks noGrp="1"/>
          </p:cNvSpPr>
          <p:nvPr>
            <p:ph type="dt" sz="half" idx="10"/>
          </p:nvPr>
        </p:nvSpPr>
        <p:spPr/>
        <p:txBody>
          <a:bodyPr/>
          <a:lstStyle/>
          <a:p>
            <a:fld id="{4AEF20BC-5E76-4713-9C9D-3E05E5E63F75}"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59E2808D-2EED-98BD-94BC-84FF1850B0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BA8E0C-F5E5-DE5D-9391-07855DB0CB32}"/>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2072537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D2F04F-2B4B-EAC1-3BB7-E7399CFE50A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F756101-6E08-6122-7FF1-7804A64FA69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AAF6EC9-6002-33EB-27BD-E4E12CEF8EF8}"/>
              </a:ext>
            </a:extLst>
          </p:cNvPr>
          <p:cNvSpPr>
            <a:spLocks noGrp="1"/>
          </p:cNvSpPr>
          <p:nvPr>
            <p:ph type="dt" sz="half" idx="10"/>
          </p:nvPr>
        </p:nvSpPr>
        <p:spPr/>
        <p:txBody>
          <a:bodyPr/>
          <a:lstStyle/>
          <a:p>
            <a:fld id="{1422C906-59EA-4D4A-82E7-6479E8F39DFD}"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622BFB5A-6A26-24B1-874E-23D837A02D7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CA9342-0D21-1F1E-12C6-8DB48DF8C705}"/>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403743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F27A611-D6DD-C896-9BAB-3F15C4D9AE6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32A6A52-F7E7-9BD8-1DBC-EAC45CB73DF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ECC9668-9D60-A5E4-AFBF-8C56C5014FF6}"/>
              </a:ext>
            </a:extLst>
          </p:cNvPr>
          <p:cNvSpPr>
            <a:spLocks noGrp="1"/>
          </p:cNvSpPr>
          <p:nvPr>
            <p:ph type="dt" sz="half" idx="10"/>
          </p:nvPr>
        </p:nvSpPr>
        <p:spPr/>
        <p:txBody>
          <a:bodyPr/>
          <a:lstStyle/>
          <a:p>
            <a:fld id="{43992183-FDC0-42FA-9CAF-5B2561662CAC}"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6AAA2B03-4087-D617-211F-13EC3FD56B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D5BE44D-C179-099F-5CF2-6D7F40CFA5A1}"/>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3559984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endParaRPr lang="ja-JP" altLang="en-US" noProof="0"/>
          </a:p>
        </p:txBody>
      </p:sp>
      <p:sp>
        <p:nvSpPr>
          <p:cNvPr id="4" name="Rectangle 4">
            <a:extLst>
              <a:ext uri="{FF2B5EF4-FFF2-40B4-BE49-F238E27FC236}">
                <a16:creationId xmlns:a16="http://schemas.microsoft.com/office/drawing/2014/main" id="{5EA461D7-D3E7-352B-EDCD-E45C4E2B6B50}"/>
              </a:ext>
            </a:extLst>
          </p:cNvPr>
          <p:cNvSpPr>
            <a:spLocks noGrp="1" noChangeArrowheads="1"/>
          </p:cNvSpPr>
          <p:nvPr>
            <p:ph type="dt" sz="half" idx="10"/>
          </p:nvPr>
        </p:nvSpPr>
        <p:spPr>
          <a:ln/>
        </p:spPr>
        <p:txBody>
          <a:bodyPr/>
          <a:lstStyle>
            <a:lvl1pPr>
              <a:defRPr/>
            </a:lvl1pPr>
          </a:lstStyle>
          <a:p>
            <a:pPr>
              <a:defRPr/>
            </a:pPr>
            <a:fld id="{37BC7117-1749-4F99-A253-932373BEFECD}" type="datetime1">
              <a:rPr lang="ja-JP" altLang="en-US" smtClean="0"/>
              <a:t>2025/9/1</a:t>
            </a:fld>
            <a:endParaRPr lang="en-US" altLang="ja-JP"/>
          </a:p>
        </p:txBody>
      </p:sp>
      <p:sp>
        <p:nvSpPr>
          <p:cNvPr id="5" name="Rectangle 5">
            <a:extLst>
              <a:ext uri="{FF2B5EF4-FFF2-40B4-BE49-F238E27FC236}">
                <a16:creationId xmlns:a16="http://schemas.microsoft.com/office/drawing/2014/main" id="{A4231763-4634-D9C4-8163-51F00A3161C9}"/>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3A8028CA-7F6C-0C6D-C4FF-D143CD987EF6}"/>
              </a:ext>
            </a:extLst>
          </p:cNvPr>
          <p:cNvSpPr>
            <a:spLocks noGrp="1" noChangeArrowheads="1"/>
          </p:cNvSpPr>
          <p:nvPr>
            <p:ph type="sldNum" sz="quarter" idx="12"/>
          </p:nvPr>
        </p:nvSpPr>
        <p:spPr>
          <a:ln/>
        </p:spPr>
        <p:txBody>
          <a:bodyPr/>
          <a:lstStyle>
            <a:lvl1pPr>
              <a:defRPr/>
            </a:lvl1pPr>
          </a:lstStyle>
          <a:p>
            <a:pPr>
              <a:defRPr/>
            </a:pPr>
            <a:fld id="{7C6D960F-F0D6-4FEC-9B37-53B77F11B4A6}" type="slidenum">
              <a:rPr lang="en-US" altLang="ja-JP"/>
              <a:pPr>
                <a:defRPr/>
              </a:pPr>
              <a:t>‹#›</a:t>
            </a:fld>
            <a:endParaRPr lang="en-US" altLang="ja-JP"/>
          </a:p>
        </p:txBody>
      </p:sp>
    </p:spTree>
    <p:extLst>
      <p:ext uri="{BB962C8B-B14F-4D97-AF65-F5344CB8AC3E}">
        <p14:creationId xmlns:p14="http://schemas.microsoft.com/office/powerpoint/2010/main" val="313296117"/>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8"/>
            <a:ext cx="103632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A9015535-62F5-1AD0-07FB-1731BE7FD93D}"/>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289CE46C-70B0-49B8-831E-C4DC1977E818}"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D8D5A789-79CB-C04B-A013-824DCFEF9765}"/>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86B33574-F363-9587-9F6A-86D7EA83DA3F}"/>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B46D690C-9F75-4475-A22F-B21DB71947CE}" type="slidenum">
              <a:rPr lang="ja-JP" altLang="en-US"/>
              <a:pPr>
                <a:defRPr/>
              </a:pPr>
              <a:t>‹#›</a:t>
            </a:fld>
            <a:endParaRPr lang="ja-JP" altLang="en-US"/>
          </a:p>
        </p:txBody>
      </p:sp>
    </p:spTree>
    <p:extLst>
      <p:ext uri="{BB962C8B-B14F-4D97-AF65-F5344CB8AC3E}">
        <p14:creationId xmlns:p14="http://schemas.microsoft.com/office/powerpoint/2010/main" val="254259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4D4964B9-6DD4-6818-EBE9-333C9B10B321}"/>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FF989AD7-DB68-4FD4-9BE5-DF2B0F65F87D}"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F5AC116A-086B-0CBA-D1A2-913F2D4CEC59}"/>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CB32745D-C8A7-23B2-439F-31089B85BE7F}"/>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D5E126FF-B824-4C34-A93D-D2F83646EA98}" type="slidenum">
              <a:rPr lang="ja-JP" altLang="en-US"/>
              <a:pPr>
                <a:defRPr/>
              </a:pPr>
              <a:t>‹#›</a:t>
            </a:fld>
            <a:endParaRPr lang="ja-JP" altLang="en-US"/>
          </a:p>
        </p:txBody>
      </p:sp>
    </p:spTree>
    <p:extLst>
      <p:ext uri="{BB962C8B-B14F-4D97-AF65-F5344CB8AC3E}">
        <p14:creationId xmlns:p14="http://schemas.microsoft.com/office/powerpoint/2010/main" val="2925482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13"/>
            <a:ext cx="103632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1A42BF21-7487-53A7-156C-14F2DC7926D1}"/>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09E7B120-569D-499F-953D-4439EF05C4A6}"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32A6FD62-CC34-CF2C-2AF7-E602B0E4F495}"/>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D99B781F-ACAA-2B67-4DC3-2ECD87B182E0}"/>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7CCBA9EF-02BA-47BD-9C37-04C4F62E1A61}" type="slidenum">
              <a:rPr lang="ja-JP" altLang="en-US"/>
              <a:pPr>
                <a:defRPr/>
              </a:pPr>
              <a:t>‹#›</a:t>
            </a:fld>
            <a:endParaRPr lang="ja-JP" altLang="en-US"/>
          </a:p>
        </p:txBody>
      </p:sp>
    </p:spTree>
    <p:extLst>
      <p:ext uri="{BB962C8B-B14F-4D97-AF65-F5344CB8AC3E}">
        <p14:creationId xmlns:p14="http://schemas.microsoft.com/office/powerpoint/2010/main" val="1882069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a:extLst>
              <a:ext uri="{FF2B5EF4-FFF2-40B4-BE49-F238E27FC236}">
                <a16:creationId xmlns:a16="http://schemas.microsoft.com/office/drawing/2014/main" id="{A5CE666B-68A1-1680-2734-AEDCAB02D5F8}"/>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5E01B8D2-0D25-4122-A31A-E7C9B1DEE4FF}" type="datetime1">
              <a:rPr lang="ja-JP" altLang="en-US" smtClean="0"/>
              <a:t>2025/9/1</a:t>
            </a:fld>
            <a:endParaRPr lang="ja-JP" altLang="en-US"/>
          </a:p>
        </p:txBody>
      </p:sp>
      <p:sp>
        <p:nvSpPr>
          <p:cNvPr id="6" name="フッター プレースホルダー 5">
            <a:extLst>
              <a:ext uri="{FF2B5EF4-FFF2-40B4-BE49-F238E27FC236}">
                <a16:creationId xmlns:a16="http://schemas.microsoft.com/office/drawing/2014/main" id="{48212EC1-B970-A177-97EC-0433DDAC96AB}"/>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B37098D8-BCEB-8460-9D0E-1AE40872F38E}"/>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2D3538FC-18C3-48E8-83D8-C02EAEB8D620}" type="slidenum">
              <a:rPr lang="ja-JP" altLang="en-US"/>
              <a:pPr>
                <a:defRPr/>
              </a:pPr>
              <a:t>‹#›</a:t>
            </a:fld>
            <a:endParaRPr lang="ja-JP" altLang="en-US"/>
          </a:p>
        </p:txBody>
      </p:sp>
    </p:spTree>
    <p:extLst>
      <p:ext uri="{BB962C8B-B14F-4D97-AF65-F5344CB8AC3E}">
        <p14:creationId xmlns:p14="http://schemas.microsoft.com/office/powerpoint/2010/main" val="1725922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a:extLst>
              <a:ext uri="{FF2B5EF4-FFF2-40B4-BE49-F238E27FC236}">
                <a16:creationId xmlns:a16="http://schemas.microsoft.com/office/drawing/2014/main" id="{E972BBE1-B57A-B703-65C5-66491772F45D}"/>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BD09EA1A-4208-468E-A402-3C0BF3B1A019}" type="datetime1">
              <a:rPr lang="ja-JP" altLang="en-US" smtClean="0"/>
              <a:t>2025/9/1</a:t>
            </a:fld>
            <a:endParaRPr lang="ja-JP" altLang="en-US"/>
          </a:p>
        </p:txBody>
      </p:sp>
      <p:sp>
        <p:nvSpPr>
          <p:cNvPr id="8" name="フッター プレースホルダー 7">
            <a:extLst>
              <a:ext uri="{FF2B5EF4-FFF2-40B4-BE49-F238E27FC236}">
                <a16:creationId xmlns:a16="http://schemas.microsoft.com/office/drawing/2014/main" id="{C2611EC1-3988-8A67-56BF-C2F81F70E6BB}"/>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9" name="スライド番号プレースホルダー 8">
            <a:extLst>
              <a:ext uri="{FF2B5EF4-FFF2-40B4-BE49-F238E27FC236}">
                <a16:creationId xmlns:a16="http://schemas.microsoft.com/office/drawing/2014/main" id="{7222CEBB-CFD7-2BDD-B136-2B31801B458C}"/>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170621E4-B390-4075-B434-63098CA56641}" type="slidenum">
              <a:rPr lang="ja-JP" altLang="en-US"/>
              <a:pPr>
                <a:defRPr/>
              </a:pPr>
              <a:t>‹#›</a:t>
            </a:fld>
            <a:endParaRPr lang="ja-JP" altLang="en-US"/>
          </a:p>
        </p:txBody>
      </p:sp>
    </p:spTree>
    <p:extLst>
      <p:ext uri="{BB962C8B-B14F-4D97-AF65-F5344CB8AC3E}">
        <p14:creationId xmlns:p14="http://schemas.microsoft.com/office/powerpoint/2010/main" val="4148999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a:extLst>
              <a:ext uri="{FF2B5EF4-FFF2-40B4-BE49-F238E27FC236}">
                <a16:creationId xmlns:a16="http://schemas.microsoft.com/office/drawing/2014/main" id="{BC5F60E8-E496-9AD4-2D02-9B184008D977}"/>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132D5AF0-9783-490A-B1D8-CEE71B244F8C}" type="datetime1">
              <a:rPr lang="ja-JP" altLang="en-US" smtClean="0"/>
              <a:t>2025/9/1</a:t>
            </a:fld>
            <a:endParaRPr lang="ja-JP" altLang="en-US"/>
          </a:p>
        </p:txBody>
      </p:sp>
      <p:sp>
        <p:nvSpPr>
          <p:cNvPr id="4" name="フッター プレースホルダー 3">
            <a:extLst>
              <a:ext uri="{FF2B5EF4-FFF2-40B4-BE49-F238E27FC236}">
                <a16:creationId xmlns:a16="http://schemas.microsoft.com/office/drawing/2014/main" id="{D539C389-4102-0D8E-3517-A8723A0052DA}"/>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id="{4B0E5FB9-3968-8830-750A-D81FC870C4A5}"/>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E14E5F08-58EC-42CD-93A8-FDD3711E474A}" type="slidenum">
              <a:rPr lang="ja-JP" altLang="en-US"/>
              <a:pPr>
                <a:defRPr/>
              </a:pPr>
              <a:t>‹#›</a:t>
            </a:fld>
            <a:endParaRPr lang="ja-JP" altLang="en-US"/>
          </a:p>
        </p:txBody>
      </p:sp>
    </p:spTree>
    <p:extLst>
      <p:ext uri="{BB962C8B-B14F-4D97-AF65-F5344CB8AC3E}">
        <p14:creationId xmlns:p14="http://schemas.microsoft.com/office/powerpoint/2010/main" val="859470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E3F58F9-F42A-BD18-04C3-B12E5BE78832}"/>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CCFB2D2A-D54C-4CF4-92E0-3E1D57FCB62C}" type="datetime1">
              <a:rPr lang="ja-JP" altLang="en-US" smtClean="0"/>
              <a:t>2025/9/1</a:t>
            </a:fld>
            <a:endParaRPr lang="ja-JP" altLang="en-US"/>
          </a:p>
        </p:txBody>
      </p:sp>
      <p:sp>
        <p:nvSpPr>
          <p:cNvPr id="3" name="フッター プレースホルダー 2">
            <a:extLst>
              <a:ext uri="{FF2B5EF4-FFF2-40B4-BE49-F238E27FC236}">
                <a16:creationId xmlns:a16="http://schemas.microsoft.com/office/drawing/2014/main" id="{8DDCC2CD-83AB-6696-2B55-D0FDB7674C3B}"/>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4" name="スライド番号プレースホルダー 3">
            <a:extLst>
              <a:ext uri="{FF2B5EF4-FFF2-40B4-BE49-F238E27FC236}">
                <a16:creationId xmlns:a16="http://schemas.microsoft.com/office/drawing/2014/main" id="{EEFD467F-5AB3-C201-C7B9-F043565F9915}"/>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703CAFA0-E000-494B-8D72-638D1D3B380D}" type="slidenum">
              <a:rPr lang="ja-JP" altLang="en-US"/>
              <a:pPr>
                <a:defRPr/>
              </a:pPr>
              <a:t>‹#›</a:t>
            </a:fld>
            <a:endParaRPr lang="ja-JP" altLang="en-US"/>
          </a:p>
        </p:txBody>
      </p:sp>
    </p:spTree>
    <p:extLst>
      <p:ext uri="{BB962C8B-B14F-4D97-AF65-F5344CB8AC3E}">
        <p14:creationId xmlns:p14="http://schemas.microsoft.com/office/powerpoint/2010/main" val="2613049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5A57A7-7621-E12C-59C3-E6020202403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CF6000C-279F-03C7-0DFC-A6F73244D05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AA9B9B2-337D-A0CF-CDE0-E046EA68071E}"/>
              </a:ext>
            </a:extLst>
          </p:cNvPr>
          <p:cNvSpPr>
            <a:spLocks noGrp="1"/>
          </p:cNvSpPr>
          <p:nvPr>
            <p:ph type="dt" sz="half" idx="10"/>
          </p:nvPr>
        </p:nvSpPr>
        <p:spPr/>
        <p:txBody>
          <a:bodyPr/>
          <a:lstStyle/>
          <a:p>
            <a:fld id="{18E4DA05-D5AD-40D9-9797-A67BC38E7DB4}"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21C5E32F-3350-F732-7C95-4D55B1D6FA0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8213711-C4B5-EE75-B1B3-EF048B7194D4}"/>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2796817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5" y="27306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a:extLst>
              <a:ext uri="{FF2B5EF4-FFF2-40B4-BE49-F238E27FC236}">
                <a16:creationId xmlns:a16="http://schemas.microsoft.com/office/drawing/2014/main" id="{6D4D7A4F-DA06-74EE-32E3-6D521182CFE2}"/>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21C1BAC4-BC01-4BD8-B4BB-E32376CE875A}" type="datetime1">
              <a:rPr lang="ja-JP" altLang="en-US" smtClean="0"/>
              <a:t>2025/9/1</a:t>
            </a:fld>
            <a:endParaRPr lang="ja-JP" altLang="en-US"/>
          </a:p>
        </p:txBody>
      </p:sp>
      <p:sp>
        <p:nvSpPr>
          <p:cNvPr id="6" name="フッター プレースホルダー 5">
            <a:extLst>
              <a:ext uri="{FF2B5EF4-FFF2-40B4-BE49-F238E27FC236}">
                <a16:creationId xmlns:a16="http://schemas.microsoft.com/office/drawing/2014/main" id="{5E80A79A-8572-7CB6-7158-3813D9C7999F}"/>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F17EAF3B-8A10-1453-A9F1-5CBEFC459F85}"/>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4B37A62F-EB20-4E5E-83CB-3A07FE26D365}" type="slidenum">
              <a:rPr lang="ja-JP" altLang="en-US"/>
              <a:pPr>
                <a:defRPr/>
              </a:pPr>
              <a:t>‹#›</a:t>
            </a:fld>
            <a:endParaRPr lang="ja-JP" altLang="en-US"/>
          </a:p>
        </p:txBody>
      </p:sp>
    </p:spTree>
    <p:extLst>
      <p:ext uri="{BB962C8B-B14F-4D97-AF65-F5344CB8AC3E}">
        <p14:creationId xmlns:p14="http://schemas.microsoft.com/office/powerpoint/2010/main" val="3336018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a:extLst>
              <a:ext uri="{FF2B5EF4-FFF2-40B4-BE49-F238E27FC236}">
                <a16:creationId xmlns:a16="http://schemas.microsoft.com/office/drawing/2014/main" id="{28310025-0804-1213-23E7-4A994A99D2E1}"/>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80A90ADF-8791-4335-86B1-023F9AAFDD6A}" type="datetime1">
              <a:rPr lang="ja-JP" altLang="en-US" smtClean="0"/>
              <a:t>2025/9/1</a:t>
            </a:fld>
            <a:endParaRPr lang="ja-JP" altLang="en-US"/>
          </a:p>
        </p:txBody>
      </p:sp>
      <p:sp>
        <p:nvSpPr>
          <p:cNvPr id="6" name="フッター プレースホルダー 5">
            <a:extLst>
              <a:ext uri="{FF2B5EF4-FFF2-40B4-BE49-F238E27FC236}">
                <a16:creationId xmlns:a16="http://schemas.microsoft.com/office/drawing/2014/main" id="{31CE7E87-0911-8AC9-A21E-3538AC1828DE}"/>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C86E4B86-F1B6-6BBE-0191-8EBB6D435B7F}"/>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15E63743-9DA8-4155-B185-B0688CE7420C}" type="slidenum">
              <a:rPr lang="ja-JP" altLang="en-US"/>
              <a:pPr>
                <a:defRPr/>
              </a:pPr>
              <a:t>‹#›</a:t>
            </a:fld>
            <a:endParaRPr lang="ja-JP" altLang="en-US"/>
          </a:p>
        </p:txBody>
      </p:sp>
    </p:spTree>
    <p:extLst>
      <p:ext uri="{BB962C8B-B14F-4D97-AF65-F5344CB8AC3E}">
        <p14:creationId xmlns:p14="http://schemas.microsoft.com/office/powerpoint/2010/main" val="809741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C8F9A689-E4F3-4E10-A221-2C7FDC99A95D}"/>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9E5290CE-29D4-42F1-8297-CCB4674AD613}"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7868189B-AED8-58E7-CCC7-32D658A85C61}"/>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0CAFB83E-E890-5CC6-DF5D-55ECC8B8BEF6}"/>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D68CE0FE-37E6-4EDA-ABCC-D6749E7FA297}" type="slidenum">
              <a:rPr lang="ja-JP" altLang="en-US"/>
              <a:pPr>
                <a:defRPr/>
              </a:pPr>
              <a:t>‹#›</a:t>
            </a:fld>
            <a:endParaRPr lang="ja-JP" altLang="en-US"/>
          </a:p>
        </p:txBody>
      </p:sp>
    </p:spTree>
    <p:extLst>
      <p:ext uri="{BB962C8B-B14F-4D97-AF65-F5344CB8AC3E}">
        <p14:creationId xmlns:p14="http://schemas.microsoft.com/office/powerpoint/2010/main" val="21427584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51"/>
            <a:ext cx="27432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4651"/>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3CE8A78-0A5B-2A48-2292-02129087AF60}"/>
              </a:ext>
            </a:extLst>
          </p:cNvPr>
          <p:cNvSpPr>
            <a:spLocks noGrp="1"/>
          </p:cNvSpPr>
          <p:nvPr>
            <p:ph type="dt" sz="half" idx="10"/>
          </p:nvPr>
        </p:nvSpPr>
        <p:spPr/>
        <p:txBody>
          <a:bodyPr/>
          <a:lstStyle>
            <a:lvl1pPr fontAlgn="base">
              <a:spcBef>
                <a:spcPct val="0"/>
              </a:spcBef>
              <a:spcAft>
                <a:spcPct val="0"/>
              </a:spcAft>
              <a:defRPr>
                <a:latin typeface="Arial" charset="0"/>
                <a:ea typeface="ＭＳ Ｐゴシック" pitchFamily="50" charset="-128"/>
              </a:defRPr>
            </a:lvl1pPr>
          </a:lstStyle>
          <a:p>
            <a:pPr>
              <a:defRPr/>
            </a:pPr>
            <a:fld id="{1D22E5E0-2D74-42A5-A874-B4B659B13DC6}"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BC76644D-0BA8-FD76-9C5C-D6F3C0F2632C}"/>
              </a:ext>
            </a:extLst>
          </p:cNvPr>
          <p:cNvSpPr>
            <a:spLocks noGrp="1"/>
          </p:cNvSpPr>
          <p:nvPr>
            <p:ph type="ftr" sz="quarter" idx="11"/>
          </p:nvPr>
        </p:nvSpPr>
        <p:spPr/>
        <p:txBody>
          <a:bodyPr/>
          <a:lstStyle>
            <a:lvl1pPr fontAlgn="base">
              <a:spcBef>
                <a:spcPct val="0"/>
              </a:spcBef>
              <a:spcAft>
                <a:spcPct val="0"/>
              </a:spcAft>
              <a:defRPr>
                <a:latin typeface="Arial" charset="0"/>
                <a:ea typeface="ＭＳ Ｐゴシック" pitchFamily="50"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B87F849A-A748-E687-B25F-6789F9522C7B}"/>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A05C1F7A-A15D-4952-83CB-0E7EBDE833EF}" type="slidenum">
              <a:rPr lang="ja-JP" altLang="en-US"/>
              <a:pPr>
                <a:defRPr/>
              </a:pPr>
              <a:t>‹#›</a:t>
            </a:fld>
            <a:endParaRPr lang="ja-JP" altLang="en-US"/>
          </a:p>
        </p:txBody>
      </p:sp>
    </p:spTree>
    <p:extLst>
      <p:ext uri="{BB962C8B-B14F-4D97-AF65-F5344CB8AC3E}">
        <p14:creationId xmlns:p14="http://schemas.microsoft.com/office/powerpoint/2010/main" val="2682928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a:extLst>
              <a:ext uri="{FF2B5EF4-FFF2-40B4-BE49-F238E27FC236}">
                <a16:creationId xmlns:a16="http://schemas.microsoft.com/office/drawing/2014/main" id="{B4928A49-856B-EF4D-E058-A20223396AB1}"/>
              </a:ext>
            </a:extLst>
          </p:cNvPr>
          <p:cNvSpPr>
            <a:spLocks noGrp="1" noChangeArrowheads="1"/>
          </p:cNvSpPr>
          <p:nvPr>
            <p:ph type="dt" sz="half" idx="10"/>
          </p:nvPr>
        </p:nvSpPr>
        <p:spPr>
          <a:ln/>
        </p:spPr>
        <p:txBody>
          <a:bodyPr/>
          <a:lstStyle>
            <a:lvl1pPr>
              <a:defRPr/>
            </a:lvl1pPr>
          </a:lstStyle>
          <a:p>
            <a:pPr>
              <a:defRPr/>
            </a:pPr>
            <a:fld id="{B7BEFA8E-0C9A-48BA-812C-1A77055E2F54}" type="datetime1">
              <a:rPr lang="ja-JP" altLang="en-US" smtClean="0"/>
              <a:t>2025/9/1</a:t>
            </a:fld>
            <a:endParaRPr lang="en-US" altLang="ja-JP"/>
          </a:p>
        </p:txBody>
      </p:sp>
      <p:sp>
        <p:nvSpPr>
          <p:cNvPr id="5" name="Rectangle 5">
            <a:extLst>
              <a:ext uri="{FF2B5EF4-FFF2-40B4-BE49-F238E27FC236}">
                <a16:creationId xmlns:a16="http://schemas.microsoft.com/office/drawing/2014/main" id="{26C3F63C-36CB-DD80-2E45-F2F47E90C3D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16ECD93B-366B-9483-EA07-0C414C82268A}"/>
              </a:ext>
            </a:extLst>
          </p:cNvPr>
          <p:cNvSpPr>
            <a:spLocks noGrp="1" noChangeArrowheads="1"/>
          </p:cNvSpPr>
          <p:nvPr>
            <p:ph type="sldNum" sz="quarter" idx="12"/>
          </p:nvPr>
        </p:nvSpPr>
        <p:spPr>
          <a:ln/>
        </p:spPr>
        <p:txBody>
          <a:bodyPr/>
          <a:lstStyle>
            <a:lvl1pPr>
              <a:defRPr/>
            </a:lvl1pPr>
          </a:lstStyle>
          <a:p>
            <a:pPr>
              <a:defRPr/>
            </a:pPr>
            <a:fld id="{5094FD44-5378-4D08-AC0F-BB31F181A5E6}" type="slidenum">
              <a:rPr lang="en-US" altLang="ja-JP"/>
              <a:pPr>
                <a:defRPr/>
              </a:pPr>
              <a:t>‹#›</a:t>
            </a:fld>
            <a:endParaRPr lang="en-US" altLang="ja-JP"/>
          </a:p>
        </p:txBody>
      </p:sp>
    </p:spTree>
    <p:extLst>
      <p:ext uri="{BB962C8B-B14F-4D97-AF65-F5344CB8AC3E}">
        <p14:creationId xmlns:p14="http://schemas.microsoft.com/office/powerpoint/2010/main" val="236123339"/>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2378BFE7-E10C-E7D0-FD83-8961ECF6DB16}"/>
              </a:ext>
            </a:extLst>
          </p:cNvPr>
          <p:cNvSpPr>
            <a:spLocks noGrp="1" noChangeArrowheads="1"/>
          </p:cNvSpPr>
          <p:nvPr>
            <p:ph type="dt" sz="half" idx="10"/>
          </p:nvPr>
        </p:nvSpPr>
        <p:spPr>
          <a:ln/>
        </p:spPr>
        <p:txBody>
          <a:bodyPr/>
          <a:lstStyle>
            <a:lvl1pPr>
              <a:defRPr/>
            </a:lvl1pPr>
          </a:lstStyle>
          <a:p>
            <a:pPr>
              <a:defRPr/>
            </a:pPr>
            <a:fld id="{EA96391A-2E73-4D6C-A0F9-D414ECD3294D}" type="datetime1">
              <a:rPr lang="ja-JP" altLang="en-US" smtClean="0"/>
              <a:t>2025/9/1</a:t>
            </a:fld>
            <a:endParaRPr lang="en-US" altLang="ja-JP"/>
          </a:p>
        </p:txBody>
      </p:sp>
      <p:sp>
        <p:nvSpPr>
          <p:cNvPr id="5" name="Rectangle 5">
            <a:extLst>
              <a:ext uri="{FF2B5EF4-FFF2-40B4-BE49-F238E27FC236}">
                <a16:creationId xmlns:a16="http://schemas.microsoft.com/office/drawing/2014/main" id="{A101E0A2-1ECE-6D75-4D51-D44F39E609F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2A6F24BD-8CFA-16E1-FCCD-746E9DFEE591}"/>
              </a:ext>
            </a:extLst>
          </p:cNvPr>
          <p:cNvSpPr>
            <a:spLocks noGrp="1" noChangeArrowheads="1"/>
          </p:cNvSpPr>
          <p:nvPr>
            <p:ph type="sldNum" sz="quarter" idx="12"/>
          </p:nvPr>
        </p:nvSpPr>
        <p:spPr>
          <a:ln/>
        </p:spPr>
        <p:txBody>
          <a:bodyPr/>
          <a:lstStyle>
            <a:lvl1pPr>
              <a:defRPr/>
            </a:lvl1pPr>
          </a:lstStyle>
          <a:p>
            <a:pPr>
              <a:defRPr/>
            </a:pPr>
            <a:fld id="{09FA7AC2-ED16-4CE4-9B11-40C16B0EDA87}" type="slidenum">
              <a:rPr lang="en-US" altLang="ja-JP"/>
              <a:pPr>
                <a:defRPr/>
              </a:pPr>
              <a:t>‹#›</a:t>
            </a:fld>
            <a:endParaRPr lang="en-US" altLang="ja-JP"/>
          </a:p>
        </p:txBody>
      </p:sp>
    </p:spTree>
    <p:extLst>
      <p:ext uri="{BB962C8B-B14F-4D97-AF65-F5344CB8AC3E}">
        <p14:creationId xmlns:p14="http://schemas.microsoft.com/office/powerpoint/2010/main" val="3522562138"/>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a:extLst>
              <a:ext uri="{FF2B5EF4-FFF2-40B4-BE49-F238E27FC236}">
                <a16:creationId xmlns:a16="http://schemas.microsoft.com/office/drawing/2014/main" id="{5E2DECA5-33EA-96DC-C25C-EEED3565AE69}"/>
              </a:ext>
            </a:extLst>
          </p:cNvPr>
          <p:cNvSpPr>
            <a:spLocks noGrp="1" noChangeArrowheads="1"/>
          </p:cNvSpPr>
          <p:nvPr>
            <p:ph type="dt" sz="half" idx="10"/>
          </p:nvPr>
        </p:nvSpPr>
        <p:spPr>
          <a:ln/>
        </p:spPr>
        <p:txBody>
          <a:bodyPr/>
          <a:lstStyle>
            <a:lvl1pPr>
              <a:defRPr/>
            </a:lvl1pPr>
          </a:lstStyle>
          <a:p>
            <a:pPr>
              <a:defRPr/>
            </a:pPr>
            <a:fld id="{4684C084-0771-4932-8DF1-FFF577AAC415}" type="datetime1">
              <a:rPr lang="ja-JP" altLang="en-US" smtClean="0"/>
              <a:t>2025/9/1</a:t>
            </a:fld>
            <a:endParaRPr lang="en-US" altLang="ja-JP"/>
          </a:p>
        </p:txBody>
      </p:sp>
      <p:sp>
        <p:nvSpPr>
          <p:cNvPr id="5" name="Rectangle 5">
            <a:extLst>
              <a:ext uri="{FF2B5EF4-FFF2-40B4-BE49-F238E27FC236}">
                <a16:creationId xmlns:a16="http://schemas.microsoft.com/office/drawing/2014/main" id="{357554CE-9E50-FB4C-F433-A7F76FDA16D8}"/>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8EBDDC4-E13F-4D8F-BD8A-34EAC11F4DB1}"/>
              </a:ext>
            </a:extLst>
          </p:cNvPr>
          <p:cNvSpPr>
            <a:spLocks noGrp="1" noChangeArrowheads="1"/>
          </p:cNvSpPr>
          <p:nvPr>
            <p:ph type="sldNum" sz="quarter" idx="12"/>
          </p:nvPr>
        </p:nvSpPr>
        <p:spPr>
          <a:ln/>
        </p:spPr>
        <p:txBody>
          <a:bodyPr/>
          <a:lstStyle>
            <a:lvl1pPr>
              <a:defRPr/>
            </a:lvl1pPr>
          </a:lstStyle>
          <a:p>
            <a:pPr>
              <a:defRPr/>
            </a:pPr>
            <a:fld id="{2585F363-2623-4071-B441-D0144DFCEC88}" type="slidenum">
              <a:rPr lang="en-US" altLang="ja-JP"/>
              <a:pPr>
                <a:defRPr/>
              </a:pPr>
              <a:t>‹#›</a:t>
            </a:fld>
            <a:endParaRPr lang="en-US" altLang="ja-JP"/>
          </a:p>
        </p:txBody>
      </p:sp>
    </p:spTree>
    <p:extLst>
      <p:ext uri="{BB962C8B-B14F-4D97-AF65-F5344CB8AC3E}">
        <p14:creationId xmlns:p14="http://schemas.microsoft.com/office/powerpoint/2010/main" val="1239040328"/>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B40D86EF-D529-E26F-223B-61C933B9B7B6}"/>
              </a:ext>
            </a:extLst>
          </p:cNvPr>
          <p:cNvSpPr>
            <a:spLocks noGrp="1" noChangeArrowheads="1"/>
          </p:cNvSpPr>
          <p:nvPr>
            <p:ph type="dt" sz="half" idx="10"/>
          </p:nvPr>
        </p:nvSpPr>
        <p:spPr>
          <a:ln/>
        </p:spPr>
        <p:txBody>
          <a:bodyPr/>
          <a:lstStyle>
            <a:lvl1pPr>
              <a:defRPr/>
            </a:lvl1pPr>
          </a:lstStyle>
          <a:p>
            <a:pPr>
              <a:defRPr/>
            </a:pPr>
            <a:fld id="{E6F30BBC-BE2E-48CD-B1CC-B64CDBEDD303}" type="datetime1">
              <a:rPr lang="ja-JP" altLang="en-US" smtClean="0"/>
              <a:t>2025/9/1</a:t>
            </a:fld>
            <a:endParaRPr lang="en-US" altLang="ja-JP"/>
          </a:p>
        </p:txBody>
      </p:sp>
      <p:sp>
        <p:nvSpPr>
          <p:cNvPr id="6" name="Rectangle 5">
            <a:extLst>
              <a:ext uri="{FF2B5EF4-FFF2-40B4-BE49-F238E27FC236}">
                <a16:creationId xmlns:a16="http://schemas.microsoft.com/office/drawing/2014/main" id="{A200DC16-5CC4-FE79-AD63-390C510E2AB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5472AE9-2E52-1450-D0EA-EDDCBA1C7504}"/>
              </a:ext>
            </a:extLst>
          </p:cNvPr>
          <p:cNvSpPr>
            <a:spLocks noGrp="1" noChangeArrowheads="1"/>
          </p:cNvSpPr>
          <p:nvPr>
            <p:ph type="sldNum" sz="quarter" idx="12"/>
          </p:nvPr>
        </p:nvSpPr>
        <p:spPr>
          <a:ln/>
        </p:spPr>
        <p:txBody>
          <a:bodyPr/>
          <a:lstStyle>
            <a:lvl1pPr>
              <a:defRPr/>
            </a:lvl1pPr>
          </a:lstStyle>
          <a:p>
            <a:pPr>
              <a:defRPr/>
            </a:pPr>
            <a:fld id="{83BEC997-34AB-409B-930C-4A9A74754B89}" type="slidenum">
              <a:rPr lang="en-US" altLang="ja-JP"/>
              <a:pPr>
                <a:defRPr/>
              </a:pPr>
              <a:t>‹#›</a:t>
            </a:fld>
            <a:endParaRPr lang="en-US" altLang="ja-JP"/>
          </a:p>
        </p:txBody>
      </p:sp>
    </p:spTree>
    <p:extLst>
      <p:ext uri="{BB962C8B-B14F-4D97-AF65-F5344CB8AC3E}">
        <p14:creationId xmlns:p14="http://schemas.microsoft.com/office/powerpoint/2010/main" val="1256994096"/>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A007582B-8B1D-98C4-A890-ECC312F6A9E1}"/>
              </a:ext>
            </a:extLst>
          </p:cNvPr>
          <p:cNvSpPr>
            <a:spLocks noGrp="1" noChangeArrowheads="1"/>
          </p:cNvSpPr>
          <p:nvPr>
            <p:ph type="dt" sz="half" idx="10"/>
          </p:nvPr>
        </p:nvSpPr>
        <p:spPr>
          <a:ln/>
        </p:spPr>
        <p:txBody>
          <a:bodyPr/>
          <a:lstStyle>
            <a:lvl1pPr>
              <a:defRPr/>
            </a:lvl1pPr>
          </a:lstStyle>
          <a:p>
            <a:pPr>
              <a:defRPr/>
            </a:pPr>
            <a:fld id="{31067421-B71E-49B7-AD69-618B81DF5C0A}" type="datetime1">
              <a:rPr lang="ja-JP" altLang="en-US" smtClean="0"/>
              <a:t>2025/9/1</a:t>
            </a:fld>
            <a:endParaRPr lang="en-US" altLang="ja-JP"/>
          </a:p>
        </p:txBody>
      </p:sp>
      <p:sp>
        <p:nvSpPr>
          <p:cNvPr id="8" name="Rectangle 5">
            <a:extLst>
              <a:ext uri="{FF2B5EF4-FFF2-40B4-BE49-F238E27FC236}">
                <a16:creationId xmlns:a16="http://schemas.microsoft.com/office/drawing/2014/main" id="{2989E7CC-F27A-96C6-2202-0D6381396E5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0FD4965D-8C3A-7CA8-49AC-DB33536F12FD}"/>
              </a:ext>
            </a:extLst>
          </p:cNvPr>
          <p:cNvSpPr>
            <a:spLocks noGrp="1" noChangeArrowheads="1"/>
          </p:cNvSpPr>
          <p:nvPr>
            <p:ph type="sldNum" sz="quarter" idx="12"/>
          </p:nvPr>
        </p:nvSpPr>
        <p:spPr>
          <a:ln/>
        </p:spPr>
        <p:txBody>
          <a:bodyPr/>
          <a:lstStyle>
            <a:lvl1pPr>
              <a:defRPr/>
            </a:lvl1pPr>
          </a:lstStyle>
          <a:p>
            <a:pPr>
              <a:defRPr/>
            </a:pPr>
            <a:fld id="{89967593-1217-473C-8395-1F9EFB6B4FC4}" type="slidenum">
              <a:rPr lang="en-US" altLang="ja-JP"/>
              <a:pPr>
                <a:defRPr/>
              </a:pPr>
              <a:t>‹#›</a:t>
            </a:fld>
            <a:endParaRPr lang="en-US" altLang="ja-JP"/>
          </a:p>
        </p:txBody>
      </p:sp>
    </p:spTree>
    <p:extLst>
      <p:ext uri="{BB962C8B-B14F-4D97-AF65-F5344CB8AC3E}">
        <p14:creationId xmlns:p14="http://schemas.microsoft.com/office/powerpoint/2010/main" val="2424069303"/>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a:extLst>
              <a:ext uri="{FF2B5EF4-FFF2-40B4-BE49-F238E27FC236}">
                <a16:creationId xmlns:a16="http://schemas.microsoft.com/office/drawing/2014/main" id="{C1BE5ADD-3E6C-0B9B-D12A-2BB36B81A273}"/>
              </a:ext>
            </a:extLst>
          </p:cNvPr>
          <p:cNvSpPr>
            <a:spLocks noGrp="1" noChangeArrowheads="1"/>
          </p:cNvSpPr>
          <p:nvPr>
            <p:ph type="dt" sz="half" idx="10"/>
          </p:nvPr>
        </p:nvSpPr>
        <p:spPr>
          <a:ln/>
        </p:spPr>
        <p:txBody>
          <a:bodyPr/>
          <a:lstStyle>
            <a:lvl1pPr>
              <a:defRPr/>
            </a:lvl1pPr>
          </a:lstStyle>
          <a:p>
            <a:pPr>
              <a:defRPr/>
            </a:pPr>
            <a:fld id="{A5D85E48-3CFB-4429-B159-C8B8E48B6668}" type="datetime1">
              <a:rPr lang="ja-JP" altLang="en-US" smtClean="0"/>
              <a:t>2025/9/1</a:t>
            </a:fld>
            <a:endParaRPr lang="en-US" altLang="ja-JP"/>
          </a:p>
        </p:txBody>
      </p:sp>
      <p:sp>
        <p:nvSpPr>
          <p:cNvPr id="4" name="Rectangle 5">
            <a:extLst>
              <a:ext uri="{FF2B5EF4-FFF2-40B4-BE49-F238E27FC236}">
                <a16:creationId xmlns:a16="http://schemas.microsoft.com/office/drawing/2014/main" id="{34E3858C-0AA2-72D3-4554-29B6B34AA3D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FB584DCB-8D8C-038F-50E3-68E950EEEAE5}"/>
              </a:ext>
            </a:extLst>
          </p:cNvPr>
          <p:cNvSpPr>
            <a:spLocks noGrp="1" noChangeArrowheads="1"/>
          </p:cNvSpPr>
          <p:nvPr>
            <p:ph type="sldNum" sz="quarter" idx="12"/>
          </p:nvPr>
        </p:nvSpPr>
        <p:spPr>
          <a:ln/>
        </p:spPr>
        <p:txBody>
          <a:bodyPr/>
          <a:lstStyle>
            <a:lvl1pPr>
              <a:defRPr/>
            </a:lvl1pPr>
          </a:lstStyle>
          <a:p>
            <a:pPr>
              <a:defRPr/>
            </a:pPr>
            <a:fld id="{BB5628A0-9FDC-47BA-B693-8FFD91633B3E}" type="slidenum">
              <a:rPr lang="en-US" altLang="ja-JP"/>
              <a:pPr>
                <a:defRPr/>
              </a:pPr>
              <a:t>‹#›</a:t>
            </a:fld>
            <a:endParaRPr lang="en-US" altLang="ja-JP"/>
          </a:p>
        </p:txBody>
      </p:sp>
    </p:spTree>
    <p:extLst>
      <p:ext uri="{BB962C8B-B14F-4D97-AF65-F5344CB8AC3E}">
        <p14:creationId xmlns:p14="http://schemas.microsoft.com/office/powerpoint/2010/main" val="251107028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9EC81F-ACED-E523-03C5-2B355FC3C06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BA714F8-6277-AED3-1CDA-96EB90DA41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4CF3B5B-8043-E19C-F539-A1C8A778F534}"/>
              </a:ext>
            </a:extLst>
          </p:cNvPr>
          <p:cNvSpPr>
            <a:spLocks noGrp="1"/>
          </p:cNvSpPr>
          <p:nvPr>
            <p:ph type="dt" sz="half" idx="10"/>
          </p:nvPr>
        </p:nvSpPr>
        <p:spPr/>
        <p:txBody>
          <a:bodyPr/>
          <a:lstStyle/>
          <a:p>
            <a:fld id="{4557980B-205B-4641-8E8D-C6DE29C920C5}"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EA0440E4-BC9D-46E5-B4AA-FC82703A98A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B7E015-733F-1C02-1B4D-0348B5407991}"/>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20564792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FA7F79F-7CD6-FF91-AA3E-15D41D71751A}"/>
              </a:ext>
            </a:extLst>
          </p:cNvPr>
          <p:cNvSpPr>
            <a:spLocks noGrp="1" noChangeArrowheads="1"/>
          </p:cNvSpPr>
          <p:nvPr>
            <p:ph type="dt" sz="half" idx="10"/>
          </p:nvPr>
        </p:nvSpPr>
        <p:spPr>
          <a:ln/>
        </p:spPr>
        <p:txBody>
          <a:bodyPr/>
          <a:lstStyle>
            <a:lvl1pPr>
              <a:defRPr/>
            </a:lvl1pPr>
          </a:lstStyle>
          <a:p>
            <a:pPr>
              <a:defRPr/>
            </a:pPr>
            <a:fld id="{09B9CFB3-7BD4-4DE3-8A95-AA1F50117182}" type="datetime1">
              <a:rPr lang="ja-JP" altLang="en-US" smtClean="0"/>
              <a:t>2025/9/1</a:t>
            </a:fld>
            <a:endParaRPr lang="en-US" altLang="ja-JP"/>
          </a:p>
        </p:txBody>
      </p:sp>
      <p:sp>
        <p:nvSpPr>
          <p:cNvPr id="3" name="Rectangle 5">
            <a:extLst>
              <a:ext uri="{FF2B5EF4-FFF2-40B4-BE49-F238E27FC236}">
                <a16:creationId xmlns:a16="http://schemas.microsoft.com/office/drawing/2014/main" id="{F48E61C7-08D5-6811-D402-4C612A02F8C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E3A45044-C364-44E8-3528-D5E9BB39E29B}"/>
              </a:ext>
            </a:extLst>
          </p:cNvPr>
          <p:cNvSpPr>
            <a:spLocks noGrp="1" noChangeArrowheads="1"/>
          </p:cNvSpPr>
          <p:nvPr>
            <p:ph type="sldNum" sz="quarter" idx="12"/>
          </p:nvPr>
        </p:nvSpPr>
        <p:spPr>
          <a:ln/>
        </p:spPr>
        <p:txBody>
          <a:bodyPr/>
          <a:lstStyle>
            <a:lvl1pPr>
              <a:defRPr/>
            </a:lvl1pPr>
          </a:lstStyle>
          <a:p>
            <a:pPr>
              <a:defRPr/>
            </a:pPr>
            <a:fld id="{C25725D5-A8C5-406F-82B5-AFE347A25A0B}" type="slidenum">
              <a:rPr lang="en-US" altLang="ja-JP"/>
              <a:pPr>
                <a:defRPr/>
              </a:pPr>
              <a:t>‹#›</a:t>
            </a:fld>
            <a:endParaRPr lang="en-US" altLang="ja-JP"/>
          </a:p>
        </p:txBody>
      </p:sp>
    </p:spTree>
    <p:extLst>
      <p:ext uri="{BB962C8B-B14F-4D97-AF65-F5344CB8AC3E}">
        <p14:creationId xmlns:p14="http://schemas.microsoft.com/office/powerpoint/2010/main" val="348149588"/>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BF0DACD2-CCD8-9D84-17AC-224B770062CD}"/>
              </a:ext>
            </a:extLst>
          </p:cNvPr>
          <p:cNvSpPr>
            <a:spLocks noGrp="1" noChangeArrowheads="1"/>
          </p:cNvSpPr>
          <p:nvPr>
            <p:ph type="dt" sz="half" idx="10"/>
          </p:nvPr>
        </p:nvSpPr>
        <p:spPr>
          <a:ln/>
        </p:spPr>
        <p:txBody>
          <a:bodyPr/>
          <a:lstStyle>
            <a:lvl1pPr>
              <a:defRPr/>
            </a:lvl1pPr>
          </a:lstStyle>
          <a:p>
            <a:pPr>
              <a:defRPr/>
            </a:pPr>
            <a:fld id="{01F6FF97-A72B-4E25-AB1D-9183C450FB68}" type="datetime1">
              <a:rPr lang="ja-JP" altLang="en-US" smtClean="0"/>
              <a:t>2025/9/1</a:t>
            </a:fld>
            <a:endParaRPr lang="en-US" altLang="ja-JP"/>
          </a:p>
        </p:txBody>
      </p:sp>
      <p:sp>
        <p:nvSpPr>
          <p:cNvPr id="6" name="Rectangle 5">
            <a:extLst>
              <a:ext uri="{FF2B5EF4-FFF2-40B4-BE49-F238E27FC236}">
                <a16:creationId xmlns:a16="http://schemas.microsoft.com/office/drawing/2014/main" id="{550C7766-6EB1-7814-5324-A934FFE9E9A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1399FBFB-7A45-CA9B-DE29-4932CF748980}"/>
              </a:ext>
            </a:extLst>
          </p:cNvPr>
          <p:cNvSpPr>
            <a:spLocks noGrp="1" noChangeArrowheads="1"/>
          </p:cNvSpPr>
          <p:nvPr>
            <p:ph type="sldNum" sz="quarter" idx="12"/>
          </p:nvPr>
        </p:nvSpPr>
        <p:spPr>
          <a:ln/>
        </p:spPr>
        <p:txBody>
          <a:bodyPr/>
          <a:lstStyle>
            <a:lvl1pPr>
              <a:defRPr/>
            </a:lvl1pPr>
          </a:lstStyle>
          <a:p>
            <a:pPr>
              <a:defRPr/>
            </a:pPr>
            <a:fld id="{B9F4F39F-84EE-419F-A953-4D4DE4112FE4}" type="slidenum">
              <a:rPr lang="en-US" altLang="ja-JP"/>
              <a:pPr>
                <a:defRPr/>
              </a:pPr>
              <a:t>‹#›</a:t>
            </a:fld>
            <a:endParaRPr lang="en-US" altLang="ja-JP"/>
          </a:p>
        </p:txBody>
      </p:sp>
    </p:spTree>
    <p:extLst>
      <p:ext uri="{BB962C8B-B14F-4D97-AF65-F5344CB8AC3E}">
        <p14:creationId xmlns:p14="http://schemas.microsoft.com/office/powerpoint/2010/main" val="1411087081"/>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FADD404F-0D9E-9360-363F-6651172145D9}"/>
              </a:ext>
            </a:extLst>
          </p:cNvPr>
          <p:cNvSpPr>
            <a:spLocks noGrp="1" noChangeArrowheads="1"/>
          </p:cNvSpPr>
          <p:nvPr>
            <p:ph type="dt" sz="half" idx="10"/>
          </p:nvPr>
        </p:nvSpPr>
        <p:spPr>
          <a:ln/>
        </p:spPr>
        <p:txBody>
          <a:bodyPr/>
          <a:lstStyle>
            <a:lvl1pPr>
              <a:defRPr/>
            </a:lvl1pPr>
          </a:lstStyle>
          <a:p>
            <a:pPr>
              <a:defRPr/>
            </a:pPr>
            <a:fld id="{585A44AE-EBFE-4A64-B921-9F65840FB075}" type="datetime1">
              <a:rPr lang="ja-JP" altLang="en-US" smtClean="0"/>
              <a:t>2025/9/1</a:t>
            </a:fld>
            <a:endParaRPr lang="en-US" altLang="ja-JP"/>
          </a:p>
        </p:txBody>
      </p:sp>
      <p:sp>
        <p:nvSpPr>
          <p:cNvPr id="6" name="Rectangle 5">
            <a:extLst>
              <a:ext uri="{FF2B5EF4-FFF2-40B4-BE49-F238E27FC236}">
                <a16:creationId xmlns:a16="http://schemas.microsoft.com/office/drawing/2014/main" id="{AF468F9A-EFE2-88D5-A908-7EE9A7BC0D4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F6C254D2-3900-E1DC-49FE-FB13E5E32212}"/>
              </a:ext>
            </a:extLst>
          </p:cNvPr>
          <p:cNvSpPr>
            <a:spLocks noGrp="1" noChangeArrowheads="1"/>
          </p:cNvSpPr>
          <p:nvPr>
            <p:ph type="sldNum" sz="quarter" idx="12"/>
          </p:nvPr>
        </p:nvSpPr>
        <p:spPr>
          <a:ln/>
        </p:spPr>
        <p:txBody>
          <a:bodyPr/>
          <a:lstStyle>
            <a:lvl1pPr>
              <a:defRPr/>
            </a:lvl1pPr>
          </a:lstStyle>
          <a:p>
            <a:pPr>
              <a:defRPr/>
            </a:pPr>
            <a:fld id="{06242E07-62BA-49E2-87A1-F8C69885D9B7}" type="slidenum">
              <a:rPr lang="en-US" altLang="ja-JP"/>
              <a:pPr>
                <a:defRPr/>
              </a:pPr>
              <a:t>‹#›</a:t>
            </a:fld>
            <a:endParaRPr lang="en-US" altLang="ja-JP"/>
          </a:p>
        </p:txBody>
      </p:sp>
    </p:spTree>
    <p:extLst>
      <p:ext uri="{BB962C8B-B14F-4D97-AF65-F5344CB8AC3E}">
        <p14:creationId xmlns:p14="http://schemas.microsoft.com/office/powerpoint/2010/main" val="1115335630"/>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12E7C2D0-1B78-D0B4-E218-CBDDFCCA22CE}"/>
              </a:ext>
            </a:extLst>
          </p:cNvPr>
          <p:cNvSpPr>
            <a:spLocks noGrp="1" noChangeArrowheads="1"/>
          </p:cNvSpPr>
          <p:nvPr>
            <p:ph type="dt" sz="half" idx="10"/>
          </p:nvPr>
        </p:nvSpPr>
        <p:spPr>
          <a:ln/>
        </p:spPr>
        <p:txBody>
          <a:bodyPr/>
          <a:lstStyle>
            <a:lvl1pPr>
              <a:defRPr/>
            </a:lvl1pPr>
          </a:lstStyle>
          <a:p>
            <a:pPr>
              <a:defRPr/>
            </a:pPr>
            <a:fld id="{0EDC88BE-8C2A-4E69-AA17-BB9224A68A47}" type="datetime1">
              <a:rPr lang="ja-JP" altLang="en-US" smtClean="0"/>
              <a:t>2025/9/1</a:t>
            </a:fld>
            <a:endParaRPr lang="en-US" altLang="ja-JP"/>
          </a:p>
        </p:txBody>
      </p:sp>
      <p:sp>
        <p:nvSpPr>
          <p:cNvPr id="5" name="Rectangle 5">
            <a:extLst>
              <a:ext uri="{FF2B5EF4-FFF2-40B4-BE49-F238E27FC236}">
                <a16:creationId xmlns:a16="http://schemas.microsoft.com/office/drawing/2014/main" id="{34A48A4E-FECA-B25F-A4FA-3F957D5B6CDE}"/>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FD5E0736-6C49-4918-9073-DB4C5DE52579}"/>
              </a:ext>
            </a:extLst>
          </p:cNvPr>
          <p:cNvSpPr>
            <a:spLocks noGrp="1" noChangeArrowheads="1"/>
          </p:cNvSpPr>
          <p:nvPr>
            <p:ph type="sldNum" sz="quarter" idx="12"/>
          </p:nvPr>
        </p:nvSpPr>
        <p:spPr>
          <a:ln/>
        </p:spPr>
        <p:txBody>
          <a:bodyPr/>
          <a:lstStyle>
            <a:lvl1pPr>
              <a:defRPr/>
            </a:lvl1pPr>
          </a:lstStyle>
          <a:p>
            <a:pPr>
              <a:defRPr/>
            </a:pPr>
            <a:fld id="{08F4A6E9-11A5-4FC1-AE14-26EE1D3E18B3}" type="slidenum">
              <a:rPr lang="en-US" altLang="ja-JP"/>
              <a:pPr>
                <a:defRPr/>
              </a:pPr>
              <a:t>‹#›</a:t>
            </a:fld>
            <a:endParaRPr lang="en-US" altLang="ja-JP"/>
          </a:p>
        </p:txBody>
      </p:sp>
    </p:spTree>
    <p:extLst>
      <p:ext uri="{BB962C8B-B14F-4D97-AF65-F5344CB8AC3E}">
        <p14:creationId xmlns:p14="http://schemas.microsoft.com/office/powerpoint/2010/main" val="2241644484"/>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CCDCA90A-8AC0-46EA-B72B-806D36321E62}"/>
              </a:ext>
            </a:extLst>
          </p:cNvPr>
          <p:cNvSpPr>
            <a:spLocks noGrp="1" noChangeArrowheads="1"/>
          </p:cNvSpPr>
          <p:nvPr>
            <p:ph type="dt" sz="half" idx="10"/>
          </p:nvPr>
        </p:nvSpPr>
        <p:spPr>
          <a:ln/>
        </p:spPr>
        <p:txBody>
          <a:bodyPr/>
          <a:lstStyle>
            <a:lvl1pPr>
              <a:defRPr/>
            </a:lvl1pPr>
          </a:lstStyle>
          <a:p>
            <a:pPr>
              <a:defRPr/>
            </a:pPr>
            <a:fld id="{7A5D0306-1946-4502-B607-DCA6BF05F6EB}" type="datetime1">
              <a:rPr lang="ja-JP" altLang="en-US" smtClean="0"/>
              <a:t>2025/9/1</a:t>
            </a:fld>
            <a:endParaRPr lang="en-US" altLang="ja-JP"/>
          </a:p>
        </p:txBody>
      </p:sp>
      <p:sp>
        <p:nvSpPr>
          <p:cNvPr id="5" name="Rectangle 5">
            <a:extLst>
              <a:ext uri="{FF2B5EF4-FFF2-40B4-BE49-F238E27FC236}">
                <a16:creationId xmlns:a16="http://schemas.microsoft.com/office/drawing/2014/main" id="{3575D726-1DF2-D73C-C2D8-87700CE6F84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594CDFF-59CE-B9FF-DDE6-9347E94FFC53}"/>
              </a:ext>
            </a:extLst>
          </p:cNvPr>
          <p:cNvSpPr>
            <a:spLocks noGrp="1" noChangeArrowheads="1"/>
          </p:cNvSpPr>
          <p:nvPr>
            <p:ph type="sldNum" sz="quarter" idx="12"/>
          </p:nvPr>
        </p:nvSpPr>
        <p:spPr>
          <a:ln/>
        </p:spPr>
        <p:txBody>
          <a:bodyPr/>
          <a:lstStyle>
            <a:lvl1pPr>
              <a:defRPr/>
            </a:lvl1pPr>
          </a:lstStyle>
          <a:p>
            <a:pPr>
              <a:defRPr/>
            </a:pPr>
            <a:fld id="{2E17F8F5-6D2F-46A7-A8AA-3C4DEB246CB6}" type="slidenum">
              <a:rPr lang="en-US" altLang="ja-JP"/>
              <a:pPr>
                <a:defRPr/>
              </a:pPr>
              <a:t>‹#›</a:t>
            </a:fld>
            <a:endParaRPr lang="en-US" altLang="ja-JP"/>
          </a:p>
        </p:txBody>
      </p:sp>
    </p:spTree>
    <p:extLst>
      <p:ext uri="{BB962C8B-B14F-4D97-AF65-F5344CB8AC3E}">
        <p14:creationId xmlns:p14="http://schemas.microsoft.com/office/powerpoint/2010/main" val="2425744092"/>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endParaRPr lang="ja-JP" altLang="en-US" noProof="0"/>
          </a:p>
        </p:txBody>
      </p:sp>
      <p:sp>
        <p:nvSpPr>
          <p:cNvPr id="4" name="Rectangle 4">
            <a:extLst>
              <a:ext uri="{FF2B5EF4-FFF2-40B4-BE49-F238E27FC236}">
                <a16:creationId xmlns:a16="http://schemas.microsoft.com/office/drawing/2014/main" id="{3D3E12F8-517E-CDFA-F75D-DED21023A17B}"/>
              </a:ext>
            </a:extLst>
          </p:cNvPr>
          <p:cNvSpPr>
            <a:spLocks noGrp="1" noChangeArrowheads="1"/>
          </p:cNvSpPr>
          <p:nvPr>
            <p:ph type="dt" sz="half" idx="10"/>
          </p:nvPr>
        </p:nvSpPr>
        <p:spPr>
          <a:ln/>
        </p:spPr>
        <p:txBody>
          <a:bodyPr/>
          <a:lstStyle>
            <a:lvl1pPr>
              <a:defRPr/>
            </a:lvl1pPr>
          </a:lstStyle>
          <a:p>
            <a:pPr>
              <a:defRPr/>
            </a:pPr>
            <a:fld id="{C57683C7-2445-4B2B-9C9A-A2BB668A96C4}" type="datetime1">
              <a:rPr lang="ja-JP" altLang="en-US" smtClean="0"/>
              <a:t>2025/9/1</a:t>
            </a:fld>
            <a:endParaRPr lang="en-US" altLang="ja-JP"/>
          </a:p>
        </p:txBody>
      </p:sp>
      <p:sp>
        <p:nvSpPr>
          <p:cNvPr id="5" name="Rectangle 5">
            <a:extLst>
              <a:ext uri="{FF2B5EF4-FFF2-40B4-BE49-F238E27FC236}">
                <a16:creationId xmlns:a16="http://schemas.microsoft.com/office/drawing/2014/main" id="{86FAB3CF-5D2D-21CF-137D-39CE46D5BF8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6F3DB44-1F05-FFA9-EDE4-D643A53A2DA2}"/>
              </a:ext>
            </a:extLst>
          </p:cNvPr>
          <p:cNvSpPr>
            <a:spLocks noGrp="1" noChangeArrowheads="1"/>
          </p:cNvSpPr>
          <p:nvPr>
            <p:ph type="sldNum" sz="quarter" idx="12"/>
          </p:nvPr>
        </p:nvSpPr>
        <p:spPr>
          <a:ln/>
        </p:spPr>
        <p:txBody>
          <a:bodyPr/>
          <a:lstStyle>
            <a:lvl1pPr>
              <a:defRPr/>
            </a:lvl1pPr>
          </a:lstStyle>
          <a:p>
            <a:pPr>
              <a:defRPr/>
            </a:pPr>
            <a:fld id="{4ACD3D11-3744-4816-9E17-DFCBA668AE9F}" type="slidenum">
              <a:rPr lang="en-US" altLang="ja-JP"/>
              <a:pPr>
                <a:defRPr/>
              </a:pPr>
              <a:t>‹#›</a:t>
            </a:fld>
            <a:endParaRPr lang="en-US" altLang="ja-JP"/>
          </a:p>
        </p:txBody>
      </p:sp>
    </p:spTree>
    <p:extLst>
      <p:ext uri="{BB962C8B-B14F-4D97-AF65-F5344CB8AC3E}">
        <p14:creationId xmlns:p14="http://schemas.microsoft.com/office/powerpoint/2010/main" val="4110058943"/>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609600" y="1600201"/>
            <a:ext cx="53848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5A160B13-9DAD-56BD-6153-4BE07E3E841A}"/>
              </a:ext>
            </a:extLst>
          </p:cNvPr>
          <p:cNvSpPr>
            <a:spLocks noGrp="1" noChangeArrowheads="1"/>
          </p:cNvSpPr>
          <p:nvPr>
            <p:ph type="dt" sz="half" idx="10"/>
          </p:nvPr>
        </p:nvSpPr>
        <p:spPr>
          <a:ln/>
        </p:spPr>
        <p:txBody>
          <a:bodyPr/>
          <a:lstStyle>
            <a:lvl1pPr>
              <a:defRPr/>
            </a:lvl1pPr>
          </a:lstStyle>
          <a:p>
            <a:pPr>
              <a:defRPr/>
            </a:pPr>
            <a:fld id="{769AD67D-CD9F-45F0-9630-654D6644662F}" type="datetime1">
              <a:rPr lang="ja-JP" altLang="en-US" smtClean="0"/>
              <a:t>2025/9/1</a:t>
            </a:fld>
            <a:endParaRPr lang="en-US" altLang="ja-JP"/>
          </a:p>
        </p:txBody>
      </p:sp>
      <p:sp>
        <p:nvSpPr>
          <p:cNvPr id="6" name="Rectangle 5">
            <a:extLst>
              <a:ext uri="{FF2B5EF4-FFF2-40B4-BE49-F238E27FC236}">
                <a16:creationId xmlns:a16="http://schemas.microsoft.com/office/drawing/2014/main" id="{BBCAD420-70AD-018B-B37D-029956FBE3E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D485C10E-7BFD-952D-38AA-CA182A2B4084}"/>
              </a:ext>
            </a:extLst>
          </p:cNvPr>
          <p:cNvSpPr>
            <a:spLocks noGrp="1" noChangeArrowheads="1"/>
          </p:cNvSpPr>
          <p:nvPr>
            <p:ph type="sldNum" sz="quarter" idx="12"/>
          </p:nvPr>
        </p:nvSpPr>
        <p:spPr>
          <a:ln/>
        </p:spPr>
        <p:txBody>
          <a:bodyPr/>
          <a:lstStyle>
            <a:lvl1pPr>
              <a:defRPr/>
            </a:lvl1pPr>
          </a:lstStyle>
          <a:p>
            <a:pPr>
              <a:defRPr/>
            </a:pPr>
            <a:fld id="{7C9BD538-256B-493A-9675-C7A71DD9EC14}" type="slidenum">
              <a:rPr lang="en-US" altLang="ja-JP"/>
              <a:pPr>
                <a:defRPr/>
              </a:pPr>
              <a:t>‹#›</a:t>
            </a:fld>
            <a:endParaRPr lang="en-US" altLang="ja-JP"/>
          </a:p>
        </p:txBody>
      </p:sp>
    </p:spTree>
    <p:extLst>
      <p:ext uri="{BB962C8B-B14F-4D97-AF65-F5344CB8AC3E}">
        <p14:creationId xmlns:p14="http://schemas.microsoft.com/office/powerpoint/2010/main" val="117359371"/>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dgm" preserve="1">
  <p:cSld name="タイトルと、図表または組織図">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SmartArt プレースホルダ 2"/>
          <p:cNvSpPr>
            <a:spLocks noGrp="1"/>
          </p:cNvSpPr>
          <p:nvPr>
            <p:ph type="dgm" idx="1"/>
          </p:nvPr>
        </p:nvSpPr>
        <p:spPr>
          <a:xfrm>
            <a:off x="609600" y="1600201"/>
            <a:ext cx="10972800" cy="4525963"/>
          </a:xfrm>
        </p:spPr>
        <p:txBody>
          <a:bodyPr/>
          <a:lstStyle/>
          <a:p>
            <a:pPr lvl="0"/>
            <a:endParaRPr lang="ja-JP" altLang="en-US" noProof="0"/>
          </a:p>
        </p:txBody>
      </p:sp>
      <p:sp>
        <p:nvSpPr>
          <p:cNvPr id="4" name="Rectangle 4">
            <a:extLst>
              <a:ext uri="{FF2B5EF4-FFF2-40B4-BE49-F238E27FC236}">
                <a16:creationId xmlns:a16="http://schemas.microsoft.com/office/drawing/2014/main" id="{60EE7107-B716-8418-EEBE-EA781C1BFAAE}"/>
              </a:ext>
            </a:extLst>
          </p:cNvPr>
          <p:cNvSpPr>
            <a:spLocks noGrp="1" noChangeArrowheads="1"/>
          </p:cNvSpPr>
          <p:nvPr>
            <p:ph type="dt" sz="half" idx="10"/>
          </p:nvPr>
        </p:nvSpPr>
        <p:spPr>
          <a:ln/>
        </p:spPr>
        <p:txBody>
          <a:bodyPr/>
          <a:lstStyle>
            <a:lvl1pPr>
              <a:defRPr/>
            </a:lvl1pPr>
          </a:lstStyle>
          <a:p>
            <a:pPr>
              <a:defRPr/>
            </a:pPr>
            <a:fld id="{A830D8B2-990F-4A49-AF38-2019E35316A7}" type="datetime1">
              <a:rPr lang="ja-JP" altLang="en-US" smtClean="0"/>
              <a:t>2025/9/1</a:t>
            </a:fld>
            <a:endParaRPr lang="en-US" altLang="ja-JP"/>
          </a:p>
        </p:txBody>
      </p:sp>
      <p:sp>
        <p:nvSpPr>
          <p:cNvPr id="5" name="Rectangle 5">
            <a:extLst>
              <a:ext uri="{FF2B5EF4-FFF2-40B4-BE49-F238E27FC236}">
                <a16:creationId xmlns:a16="http://schemas.microsoft.com/office/drawing/2014/main" id="{FF9DDE91-C4C5-3054-E996-2671A0F1C0A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291A21B1-F987-B82A-122F-911F9883E6F2}"/>
              </a:ext>
            </a:extLst>
          </p:cNvPr>
          <p:cNvSpPr>
            <a:spLocks noGrp="1" noChangeArrowheads="1"/>
          </p:cNvSpPr>
          <p:nvPr>
            <p:ph type="sldNum" sz="quarter" idx="12"/>
          </p:nvPr>
        </p:nvSpPr>
        <p:spPr>
          <a:ln/>
        </p:spPr>
        <p:txBody>
          <a:bodyPr/>
          <a:lstStyle>
            <a:lvl1pPr>
              <a:defRPr/>
            </a:lvl1pPr>
          </a:lstStyle>
          <a:p>
            <a:pPr>
              <a:defRPr/>
            </a:pPr>
            <a:fld id="{5B85A657-0565-425E-B95E-9BB857414977}" type="slidenum">
              <a:rPr lang="en-US" altLang="ja-JP"/>
              <a:pPr>
                <a:defRPr/>
              </a:pPr>
              <a:t>‹#›</a:t>
            </a:fld>
            <a:endParaRPr lang="en-US" altLang="ja-JP"/>
          </a:p>
        </p:txBody>
      </p:sp>
    </p:spTree>
    <p:extLst>
      <p:ext uri="{BB962C8B-B14F-4D97-AF65-F5344CB8AC3E}">
        <p14:creationId xmlns:p14="http://schemas.microsoft.com/office/powerpoint/2010/main" val="1708692402"/>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609600" y="1600201"/>
            <a:ext cx="53848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6197600" y="1600200"/>
            <a:ext cx="5384800" cy="2185988"/>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6197600" y="3938589"/>
            <a:ext cx="5384800" cy="21875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a:extLst>
              <a:ext uri="{FF2B5EF4-FFF2-40B4-BE49-F238E27FC236}">
                <a16:creationId xmlns:a16="http://schemas.microsoft.com/office/drawing/2014/main" id="{D880F609-6E89-3ECB-CC31-80C925A974F4}"/>
              </a:ext>
            </a:extLst>
          </p:cNvPr>
          <p:cNvSpPr>
            <a:spLocks noGrp="1" noChangeArrowheads="1"/>
          </p:cNvSpPr>
          <p:nvPr>
            <p:ph type="dt" sz="half" idx="10"/>
          </p:nvPr>
        </p:nvSpPr>
        <p:spPr>
          <a:ln/>
        </p:spPr>
        <p:txBody>
          <a:bodyPr/>
          <a:lstStyle>
            <a:lvl1pPr>
              <a:defRPr/>
            </a:lvl1pPr>
          </a:lstStyle>
          <a:p>
            <a:pPr>
              <a:defRPr/>
            </a:pPr>
            <a:fld id="{95EAD1B0-DEE0-404B-83BF-6C41EFD2C2FE}" type="datetime1">
              <a:rPr lang="ja-JP" altLang="en-US" smtClean="0"/>
              <a:t>2025/9/1</a:t>
            </a:fld>
            <a:endParaRPr lang="en-US" altLang="ja-JP"/>
          </a:p>
        </p:txBody>
      </p:sp>
      <p:sp>
        <p:nvSpPr>
          <p:cNvPr id="7" name="Rectangle 5">
            <a:extLst>
              <a:ext uri="{FF2B5EF4-FFF2-40B4-BE49-F238E27FC236}">
                <a16:creationId xmlns:a16="http://schemas.microsoft.com/office/drawing/2014/main" id="{77185FCF-349E-7976-E76D-780E7DB60BE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a:extLst>
              <a:ext uri="{FF2B5EF4-FFF2-40B4-BE49-F238E27FC236}">
                <a16:creationId xmlns:a16="http://schemas.microsoft.com/office/drawing/2014/main" id="{05030EB8-DBC9-6020-5511-92232ED5F5D4}"/>
              </a:ext>
            </a:extLst>
          </p:cNvPr>
          <p:cNvSpPr>
            <a:spLocks noGrp="1" noChangeArrowheads="1"/>
          </p:cNvSpPr>
          <p:nvPr>
            <p:ph type="sldNum" sz="quarter" idx="12"/>
          </p:nvPr>
        </p:nvSpPr>
        <p:spPr>
          <a:ln/>
        </p:spPr>
        <p:txBody>
          <a:bodyPr/>
          <a:lstStyle>
            <a:lvl1pPr>
              <a:defRPr/>
            </a:lvl1pPr>
          </a:lstStyle>
          <a:p>
            <a:pPr>
              <a:defRPr/>
            </a:pPr>
            <a:fld id="{6C05731D-E915-4D38-B30B-8FCBCFC908A0}" type="slidenum">
              <a:rPr lang="en-US" altLang="ja-JP"/>
              <a:pPr>
                <a:defRPr/>
              </a:pPr>
              <a:t>‹#›</a:t>
            </a:fld>
            <a:endParaRPr lang="en-US" altLang="ja-JP"/>
          </a:p>
        </p:txBody>
      </p:sp>
    </p:spTree>
    <p:extLst>
      <p:ext uri="{BB962C8B-B14F-4D97-AF65-F5344CB8AC3E}">
        <p14:creationId xmlns:p14="http://schemas.microsoft.com/office/powerpoint/2010/main" val="6853764"/>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EDD645-66B7-F63F-9BB7-B5679E33C33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1ECA19A-9CE5-48CE-EB22-550EDE6251B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05F165A-F3CB-5DF6-2E11-A48535A7E2D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F84E67C-7111-68F4-FFDA-ED6BCF0D537B}"/>
              </a:ext>
            </a:extLst>
          </p:cNvPr>
          <p:cNvSpPr>
            <a:spLocks noGrp="1"/>
          </p:cNvSpPr>
          <p:nvPr>
            <p:ph type="dt" sz="half" idx="10"/>
          </p:nvPr>
        </p:nvSpPr>
        <p:spPr/>
        <p:txBody>
          <a:bodyPr/>
          <a:lstStyle/>
          <a:p>
            <a:fld id="{1AD3E8BA-365D-46AA-82E1-D491CDDE6688}" type="datetime1">
              <a:rPr kumimoji="1" lang="ja-JP" altLang="en-US" smtClean="0"/>
              <a:t>2025/9/1</a:t>
            </a:fld>
            <a:endParaRPr kumimoji="1" lang="ja-JP" altLang="en-US"/>
          </a:p>
        </p:txBody>
      </p:sp>
      <p:sp>
        <p:nvSpPr>
          <p:cNvPr id="6" name="フッター プレースホルダー 5">
            <a:extLst>
              <a:ext uri="{FF2B5EF4-FFF2-40B4-BE49-F238E27FC236}">
                <a16:creationId xmlns:a16="http://schemas.microsoft.com/office/drawing/2014/main" id="{5B9F4761-B7C6-238D-239A-DC75999E684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E8603-F4C2-C46F-E83B-0EDD97E3354F}"/>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994044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CF21D4-E0A9-8873-9519-143CDC40929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25A88C6-1B1F-A5B0-5FAF-DEF454890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7B52D49-F482-3724-FB04-D34480B3110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A41370B-F00F-F4F4-AD91-5FBBF56B9E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EE1F9B2-7DEC-65D3-EA34-4AF60559D09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AE063C1-F66C-E445-620B-17BC773389C3}"/>
              </a:ext>
            </a:extLst>
          </p:cNvPr>
          <p:cNvSpPr>
            <a:spLocks noGrp="1"/>
          </p:cNvSpPr>
          <p:nvPr>
            <p:ph type="dt" sz="half" idx="10"/>
          </p:nvPr>
        </p:nvSpPr>
        <p:spPr/>
        <p:txBody>
          <a:bodyPr/>
          <a:lstStyle/>
          <a:p>
            <a:fld id="{9C06098B-B926-4AEA-9DFB-699833B0A098}" type="datetime1">
              <a:rPr kumimoji="1" lang="ja-JP" altLang="en-US" smtClean="0"/>
              <a:t>2025/9/1</a:t>
            </a:fld>
            <a:endParaRPr kumimoji="1" lang="ja-JP" altLang="en-US"/>
          </a:p>
        </p:txBody>
      </p:sp>
      <p:sp>
        <p:nvSpPr>
          <p:cNvPr id="8" name="フッター プレースホルダー 7">
            <a:extLst>
              <a:ext uri="{FF2B5EF4-FFF2-40B4-BE49-F238E27FC236}">
                <a16:creationId xmlns:a16="http://schemas.microsoft.com/office/drawing/2014/main" id="{8543F1D6-129E-B66E-AECF-78679BB48BE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570A2D2-BA33-6DCF-6620-BFB0AFB89518}"/>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536988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A3F2B9-EC88-1CF3-FB74-922B9A4F09C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9B2E9EA-2ABA-5F43-6ABE-EC5D7FC01200}"/>
              </a:ext>
            </a:extLst>
          </p:cNvPr>
          <p:cNvSpPr>
            <a:spLocks noGrp="1"/>
          </p:cNvSpPr>
          <p:nvPr>
            <p:ph type="dt" sz="half" idx="10"/>
          </p:nvPr>
        </p:nvSpPr>
        <p:spPr/>
        <p:txBody>
          <a:bodyPr/>
          <a:lstStyle/>
          <a:p>
            <a:fld id="{D3B63B22-4CD3-4087-A641-DD0F0ABF1BF3}" type="datetime1">
              <a:rPr kumimoji="1" lang="ja-JP" altLang="en-US" smtClean="0"/>
              <a:t>2025/9/1</a:t>
            </a:fld>
            <a:endParaRPr kumimoji="1" lang="ja-JP" altLang="en-US"/>
          </a:p>
        </p:txBody>
      </p:sp>
      <p:sp>
        <p:nvSpPr>
          <p:cNvPr id="4" name="フッター プレースホルダー 3">
            <a:extLst>
              <a:ext uri="{FF2B5EF4-FFF2-40B4-BE49-F238E27FC236}">
                <a16:creationId xmlns:a16="http://schemas.microsoft.com/office/drawing/2014/main" id="{FBF151D9-9E02-AAF9-A42C-0388CD8BC73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0EA472E-D206-E2F5-54E3-1920E25F3B8E}"/>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3142674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9214E7F-F789-58E4-E9EB-26AEE22CA268}"/>
              </a:ext>
            </a:extLst>
          </p:cNvPr>
          <p:cNvSpPr>
            <a:spLocks noGrp="1"/>
          </p:cNvSpPr>
          <p:nvPr>
            <p:ph type="dt" sz="half" idx="10"/>
          </p:nvPr>
        </p:nvSpPr>
        <p:spPr/>
        <p:txBody>
          <a:bodyPr/>
          <a:lstStyle/>
          <a:p>
            <a:fld id="{26860502-1591-45ED-84E0-C7D8BD98232E}" type="datetime1">
              <a:rPr kumimoji="1" lang="ja-JP" altLang="en-US" smtClean="0"/>
              <a:t>2025/9/1</a:t>
            </a:fld>
            <a:endParaRPr kumimoji="1" lang="ja-JP" altLang="en-US"/>
          </a:p>
        </p:txBody>
      </p:sp>
      <p:sp>
        <p:nvSpPr>
          <p:cNvPr id="3" name="フッター プレースホルダー 2">
            <a:extLst>
              <a:ext uri="{FF2B5EF4-FFF2-40B4-BE49-F238E27FC236}">
                <a16:creationId xmlns:a16="http://schemas.microsoft.com/office/drawing/2014/main" id="{AFB3C26F-85C5-2E76-7025-DE13F1C4FC2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75884C9-910E-302B-74CA-E83802F323F7}"/>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471730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3FA20C-5E76-FD77-5EA3-9631754443F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DDA14ED-CC2A-74DA-F3A1-FD06A6F347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1EBF82E-0335-AC6F-3F28-8754E7B9F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C06C717-3572-0E1E-F2C0-09C7B8DB2CAD}"/>
              </a:ext>
            </a:extLst>
          </p:cNvPr>
          <p:cNvSpPr>
            <a:spLocks noGrp="1"/>
          </p:cNvSpPr>
          <p:nvPr>
            <p:ph type="dt" sz="half" idx="10"/>
          </p:nvPr>
        </p:nvSpPr>
        <p:spPr/>
        <p:txBody>
          <a:bodyPr/>
          <a:lstStyle/>
          <a:p>
            <a:fld id="{6DBB3D1E-3B6B-4F30-AAB1-7883263A6F58}" type="datetime1">
              <a:rPr kumimoji="1" lang="ja-JP" altLang="en-US" smtClean="0"/>
              <a:t>2025/9/1</a:t>
            </a:fld>
            <a:endParaRPr kumimoji="1" lang="ja-JP" altLang="en-US"/>
          </a:p>
        </p:txBody>
      </p:sp>
      <p:sp>
        <p:nvSpPr>
          <p:cNvPr id="6" name="フッター プレースホルダー 5">
            <a:extLst>
              <a:ext uri="{FF2B5EF4-FFF2-40B4-BE49-F238E27FC236}">
                <a16:creationId xmlns:a16="http://schemas.microsoft.com/office/drawing/2014/main" id="{994F6F94-0E5B-9AC9-E903-C1C08229406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633BB27-B50B-BE0C-EDBD-63A7BBE8FE39}"/>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2903617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46A53D-941B-611F-D6E5-0EEBD2C377E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E40F1A0-3770-046A-3EA2-7F4206BD8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90237C0-3DDA-CE48-26AD-2D3A0D9F4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079B8C4-46E9-46F5-A8D4-3C9ECB12D9EA}"/>
              </a:ext>
            </a:extLst>
          </p:cNvPr>
          <p:cNvSpPr>
            <a:spLocks noGrp="1"/>
          </p:cNvSpPr>
          <p:nvPr>
            <p:ph type="dt" sz="half" idx="10"/>
          </p:nvPr>
        </p:nvSpPr>
        <p:spPr/>
        <p:txBody>
          <a:bodyPr/>
          <a:lstStyle/>
          <a:p>
            <a:fld id="{9525DB1E-2DC6-4EE7-B5EC-F3B5F2385313}" type="datetime1">
              <a:rPr kumimoji="1" lang="ja-JP" altLang="en-US" smtClean="0"/>
              <a:t>2025/9/1</a:t>
            </a:fld>
            <a:endParaRPr kumimoji="1" lang="ja-JP" altLang="en-US"/>
          </a:p>
        </p:txBody>
      </p:sp>
      <p:sp>
        <p:nvSpPr>
          <p:cNvPr id="6" name="フッター プレースホルダー 5">
            <a:extLst>
              <a:ext uri="{FF2B5EF4-FFF2-40B4-BE49-F238E27FC236}">
                <a16:creationId xmlns:a16="http://schemas.microsoft.com/office/drawing/2014/main" id="{0F392BD7-F576-5B6E-01ED-9E8FBA36C39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8B9E38E-2642-0342-D3C3-248A8A1470B3}"/>
              </a:ext>
            </a:extLst>
          </p:cNvPr>
          <p:cNvSpPr>
            <a:spLocks noGrp="1"/>
          </p:cNvSpPr>
          <p:nvPr>
            <p:ph type="sldNum" sz="quarter" idx="12"/>
          </p:nvPr>
        </p:nvSpPr>
        <p:spPr/>
        <p:txBody>
          <a:body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2957564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22A4E8F-ABDB-7EAA-F364-44E37A267A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200F0CC-30E8-1BB7-EA36-59FDA7C495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5E28860-8017-CB5C-6F79-F147F11095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DB0A3A-2358-4868-B7A1-8D7CF6D2A3FF}" type="datetime1">
              <a:rPr kumimoji="1" lang="ja-JP" altLang="en-US" smtClean="0"/>
              <a:t>2025/9/1</a:t>
            </a:fld>
            <a:endParaRPr kumimoji="1" lang="ja-JP" altLang="en-US"/>
          </a:p>
        </p:txBody>
      </p:sp>
      <p:sp>
        <p:nvSpPr>
          <p:cNvPr id="5" name="フッター プレースホルダー 4">
            <a:extLst>
              <a:ext uri="{FF2B5EF4-FFF2-40B4-BE49-F238E27FC236}">
                <a16:creationId xmlns:a16="http://schemas.microsoft.com/office/drawing/2014/main" id="{AD62A747-E11A-BA29-0538-368BF31251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C8F53C1-5DA2-6ACF-A43D-EFC639A88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3A3B6-95A3-4DD6-AF44-B82C74516725}" type="slidenum">
              <a:rPr kumimoji="1" lang="ja-JP" altLang="en-US" smtClean="0"/>
              <a:t>‹#›</a:t>
            </a:fld>
            <a:endParaRPr kumimoji="1" lang="ja-JP" altLang="en-US"/>
          </a:p>
        </p:txBody>
      </p:sp>
    </p:spTree>
    <p:extLst>
      <p:ext uri="{BB962C8B-B14F-4D97-AF65-F5344CB8AC3E}">
        <p14:creationId xmlns:p14="http://schemas.microsoft.com/office/powerpoint/2010/main" val="1767317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タイトル プレースホルダー 1">
            <a:extLst>
              <a:ext uri="{FF2B5EF4-FFF2-40B4-BE49-F238E27FC236}">
                <a16:creationId xmlns:a16="http://schemas.microsoft.com/office/drawing/2014/main" id="{73B0358F-BF31-CFA5-1545-7A8AB0EB2A1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2051" name="テキスト プレースホルダー 2">
            <a:extLst>
              <a:ext uri="{FF2B5EF4-FFF2-40B4-BE49-F238E27FC236}">
                <a16:creationId xmlns:a16="http://schemas.microsoft.com/office/drawing/2014/main" id="{2E89A147-6331-5A0D-4AEA-5E4799DB360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147C7EB3-03AB-116E-4620-F6C0E88C02F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fld id="{347680F3-C8F2-45E5-8D3A-AAC1FD7F191B}" type="datetime1">
              <a:rPr lang="ja-JP" altLang="en-US" smtClean="0"/>
              <a:t>2025/9/1</a:t>
            </a:fld>
            <a:endParaRPr lang="ja-JP" altLang="en-US"/>
          </a:p>
        </p:txBody>
      </p:sp>
      <p:sp>
        <p:nvSpPr>
          <p:cNvPr id="5" name="フッター プレースホルダー 4">
            <a:extLst>
              <a:ext uri="{FF2B5EF4-FFF2-40B4-BE49-F238E27FC236}">
                <a16:creationId xmlns:a16="http://schemas.microsoft.com/office/drawing/2014/main" id="{5930FD0C-43BC-4855-D967-D00BE74961D9}"/>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4321006C-A5C4-FC54-E5F9-0C2F4A4EAD60}"/>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B78C3E8-6247-4DF9-81B8-1FBC9C13DD84}" type="slidenum">
              <a:rPr lang="ja-JP" altLang="en-US"/>
              <a:pPr>
                <a:defRPr/>
              </a:pPr>
              <a:t>‹#›</a:t>
            </a:fld>
            <a:endParaRPr lang="ja-JP" altLang="en-US"/>
          </a:p>
        </p:txBody>
      </p:sp>
    </p:spTree>
    <p:extLst>
      <p:ext uri="{BB962C8B-B14F-4D97-AF65-F5344CB8AC3E}">
        <p14:creationId xmlns:p14="http://schemas.microsoft.com/office/powerpoint/2010/main" val="16551840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6F81DFC-8CD5-35DF-3CF5-2373FD67E238}"/>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68ECBFD4-728B-18A9-8C9F-A646EB0BADB8}"/>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203780" name="Rectangle 4">
            <a:extLst>
              <a:ext uri="{FF2B5EF4-FFF2-40B4-BE49-F238E27FC236}">
                <a16:creationId xmlns:a16="http://schemas.microsoft.com/office/drawing/2014/main" id="{2A987C09-D3B5-FE22-9B53-CE7705F42EBA}"/>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7B567826-70B9-45D0-8408-BDC429DCC209}" type="datetime1">
              <a:rPr lang="ja-JP" altLang="en-US" smtClean="0"/>
              <a:t>2025/9/1</a:t>
            </a:fld>
            <a:endParaRPr lang="en-US" altLang="ja-JP"/>
          </a:p>
        </p:txBody>
      </p:sp>
      <p:sp>
        <p:nvSpPr>
          <p:cNvPr id="203781" name="Rectangle 5">
            <a:extLst>
              <a:ext uri="{FF2B5EF4-FFF2-40B4-BE49-F238E27FC236}">
                <a16:creationId xmlns:a16="http://schemas.microsoft.com/office/drawing/2014/main" id="{2599168B-0D45-5500-301D-07C9D9A3A000}"/>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ja-JP"/>
          </a:p>
        </p:txBody>
      </p:sp>
      <p:sp>
        <p:nvSpPr>
          <p:cNvPr id="203782" name="Rectangle 6">
            <a:extLst>
              <a:ext uri="{FF2B5EF4-FFF2-40B4-BE49-F238E27FC236}">
                <a16:creationId xmlns:a16="http://schemas.microsoft.com/office/drawing/2014/main" id="{E78D52BA-2550-2E61-390E-BC703358981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ACC0CDBE-8D46-4748-8683-9853F49CB185}" type="slidenum">
              <a:rPr lang="en-US" altLang="ja-JP" smtClean="0"/>
              <a:pPr>
                <a:defRPr/>
              </a:pPr>
              <a:t>‹#›</a:t>
            </a:fld>
            <a:endParaRPr lang="en-US" altLang="ja-JP" dirty="0"/>
          </a:p>
        </p:txBody>
      </p:sp>
    </p:spTree>
    <p:extLst>
      <p:ext uri="{BB962C8B-B14F-4D97-AF65-F5344CB8AC3E}">
        <p14:creationId xmlns:p14="http://schemas.microsoft.com/office/powerpoint/2010/main" val="151802911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Lst>
  <p:transition>
    <p:random/>
  </p:transition>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hyperlink" Target="https://www.pngall.com/note-png/download/241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pixabay.com/ja/%E5%8C%BB%E5%AD%A6-%E4%B8%B8-%E3%83%9C%E3%83%88%E3%83%AB-%E5%8C%BB%E7%99%82-%E3%82%AB%E3%83%97%E3%82%BB%E3%83%AB-%E8%96%AC%E5%B1%80-%E5%87%A6%E6%96%B9-%E5%8C%BB%E8%96%AC%E5%93%81-%E8%96%AC-296966/" TargetMode="External"/><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wmf"/><Relationship Id="rId11" Type="http://schemas.openxmlformats.org/officeDocument/2006/relationships/hyperlink" Target="https://www.pngall.com/blueberry-png/download/31182" TargetMode="External"/><Relationship Id="rId5" Type="http://schemas.openxmlformats.org/officeDocument/2006/relationships/image" Target="../media/image18.jpe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emf"/><Relationship Id="rId12" Type="http://schemas.openxmlformats.org/officeDocument/2006/relationships/hyperlink" Target="https://ja.wikipedia.org/wiki/%E9%AC%B1%E9%87%91%E8%89%B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emf"/><Relationship Id="rId11" Type="http://schemas.openxmlformats.org/officeDocument/2006/relationships/image" Target="../media/image8.jpg"/><Relationship Id="rId5" Type="http://schemas.openxmlformats.org/officeDocument/2006/relationships/image" Target="../media/image3.emf"/><Relationship Id="rId15" Type="http://schemas.openxmlformats.org/officeDocument/2006/relationships/image" Target="../media/image10.png"/><Relationship Id="rId10" Type="http://schemas.openxmlformats.org/officeDocument/2006/relationships/hyperlink" Target="https://pixabay.com/zh/%E8%93%9D%E8%8E%93-%E6%B5%86%E6%9E%9C-%E9%A3%9F%E5%93%81-%E5%81%A5%E5%BA%B7-%E5%BC%97%E9%87%8C%E6%96%BD-%E7%94%9C-%E7%94%9F%E7%89%A9-%E6%88%90%E7%86%9F-%E5%8E%9F%E6%96%99-%E8%93%9D%E8%89%B2-1900486/" TargetMode="External"/><Relationship Id="rId4" Type="http://schemas.openxmlformats.org/officeDocument/2006/relationships/hyperlink" Target="https://pxhere.com/ja/photo/554682" TargetMode="External"/><Relationship Id="rId9" Type="http://schemas.openxmlformats.org/officeDocument/2006/relationships/image" Target="../media/image7.jpg"/><Relationship Id="rId14" Type="http://schemas.openxmlformats.org/officeDocument/2006/relationships/hyperlink" Target="https://freepngimg.com/png/27402-herbs-imag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Layout" Target="../slideLayouts/slideLayout14.xml"/><Relationship Id="rId5" Type="http://schemas.openxmlformats.org/officeDocument/2006/relationships/hyperlink" Target="https://www.flickr.com/photos/52997533@N08/7990497727" TargetMode="Externa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hyperlink" Target="https://www.pngall.com/note-png/download/241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pngall.com/note-png/download/2418"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C1B4606-A32B-DBC1-C561-99BBC7D800BF}"/>
              </a:ext>
            </a:extLst>
          </p:cNvPr>
          <p:cNvSpPr>
            <a:spLocks noGrp="1"/>
          </p:cNvSpPr>
          <p:nvPr>
            <p:ph type="title"/>
          </p:nvPr>
        </p:nvSpPr>
        <p:spPr>
          <a:xfrm>
            <a:off x="0" y="5764"/>
            <a:ext cx="9244614" cy="399495"/>
          </a:xfrm>
        </p:spPr>
        <p:txBody>
          <a:bodyPr>
            <a:normAutofit/>
          </a:bodyPr>
          <a:lstStyle/>
          <a:p>
            <a:r>
              <a:rPr lang="en-US" altLang="ja-JP" sz="1400" dirty="0">
                <a:latin typeface="Arial" panose="020B0604020202020204" pitchFamily="34" charset="0"/>
                <a:cs typeface="Arial" panose="020B0604020202020204" pitchFamily="34" charset="0"/>
              </a:rPr>
              <a:t>BHAEAT NUTRAVERSE EXPO 2025,</a:t>
            </a:r>
            <a:r>
              <a:rPr lang="ja-JP" altLang="en-US" sz="1400" dirty="0">
                <a:latin typeface="Arial" panose="020B0604020202020204" pitchFamily="34" charset="0"/>
                <a:cs typeface="Arial" panose="020B0604020202020204" pitchFamily="34" charset="0"/>
              </a:rPr>
              <a:t> </a:t>
            </a:r>
            <a:r>
              <a:rPr lang="en-US" altLang="ja-JP" sz="1400" dirty="0">
                <a:latin typeface="Arial" panose="020B0604020202020204" pitchFamily="34" charset="0"/>
                <a:cs typeface="Arial" panose="020B0604020202020204" pitchFamily="34" charset="0"/>
              </a:rPr>
              <a:t>New</a:t>
            </a:r>
            <a:r>
              <a:rPr lang="ja-JP" altLang="en-US" sz="1400" dirty="0">
                <a:latin typeface="Arial" panose="020B0604020202020204" pitchFamily="34" charset="0"/>
                <a:cs typeface="Arial" panose="020B0604020202020204" pitchFamily="34" charset="0"/>
              </a:rPr>
              <a:t> </a:t>
            </a:r>
            <a:r>
              <a:rPr lang="en-US" altLang="ja-JP" sz="1400" dirty="0">
                <a:latin typeface="Arial" panose="020B0604020202020204" pitchFamily="34" charset="0"/>
                <a:cs typeface="Arial" panose="020B0604020202020204" pitchFamily="34" charset="0"/>
              </a:rPr>
              <a:t>Delhi 2025.9.4-6 </a:t>
            </a:r>
            <a:endParaRPr lang="ja-JP" altLang="en-US" sz="1400" dirty="0">
              <a:latin typeface="Arial" panose="020B0604020202020204" pitchFamily="34" charset="0"/>
              <a:cs typeface="Arial" panose="020B0604020202020204" pitchFamily="34" charset="0"/>
            </a:endParaRPr>
          </a:p>
        </p:txBody>
      </p:sp>
      <p:sp>
        <p:nvSpPr>
          <p:cNvPr id="5" name="コンテンツ プレースホルダー 4">
            <a:extLst>
              <a:ext uri="{FF2B5EF4-FFF2-40B4-BE49-F238E27FC236}">
                <a16:creationId xmlns:a16="http://schemas.microsoft.com/office/drawing/2014/main" id="{44C9391D-C267-475E-F01E-0AA2D18AA259}"/>
              </a:ext>
            </a:extLst>
          </p:cNvPr>
          <p:cNvSpPr>
            <a:spLocks noGrp="1"/>
          </p:cNvSpPr>
          <p:nvPr>
            <p:ph idx="1"/>
          </p:nvPr>
        </p:nvSpPr>
        <p:spPr>
          <a:xfrm>
            <a:off x="-1" y="718457"/>
            <a:ext cx="12192000" cy="6076806"/>
          </a:xfrm>
        </p:spPr>
        <p:txBody>
          <a:bodyPr>
            <a:normAutofit/>
          </a:bodyPr>
          <a:lstStyle/>
          <a:p>
            <a:pPr marL="0" indent="0" algn="ctr">
              <a:lnSpc>
                <a:spcPct val="100000"/>
              </a:lnSpc>
              <a:spcBef>
                <a:spcPts val="600"/>
              </a:spcBef>
              <a:buNone/>
            </a:pPr>
            <a:r>
              <a:rPr lang="en-US" altLang="ja-JP" sz="3600" b="1" dirty="0">
                <a:solidFill>
                  <a:srgbClr val="FF0000"/>
                </a:solidFill>
                <a:latin typeface="Arial" panose="020B0604020202020204" pitchFamily="34" charset="0"/>
                <a:cs typeface="Arial" panose="020B0604020202020204" pitchFamily="34" charset="0"/>
              </a:rPr>
              <a:t>Overview of Health Foods and</a:t>
            </a:r>
          </a:p>
          <a:p>
            <a:pPr marL="0" indent="0" algn="ctr">
              <a:lnSpc>
                <a:spcPct val="100000"/>
              </a:lnSpc>
              <a:spcBef>
                <a:spcPts val="600"/>
              </a:spcBef>
              <a:buNone/>
            </a:pPr>
            <a:r>
              <a:rPr lang="en-US" altLang="ja-JP" sz="3600" b="1" dirty="0">
                <a:solidFill>
                  <a:srgbClr val="FF0000"/>
                </a:solidFill>
                <a:latin typeface="Arial" panose="020B0604020202020204" pitchFamily="34" charset="0"/>
                <a:cs typeface="Arial" panose="020B0604020202020204" pitchFamily="34" charset="0"/>
              </a:rPr>
              <a:t> the Functional Claims Framework in Japan </a:t>
            </a:r>
          </a:p>
          <a:p>
            <a:pPr marL="0" indent="0" algn="ctr">
              <a:lnSpc>
                <a:spcPct val="100000"/>
              </a:lnSpc>
              <a:buNone/>
            </a:pPr>
            <a:endParaRPr lang="en-US" altLang="ja-JP" sz="2400" dirty="0">
              <a:solidFill>
                <a:srgbClr val="002060"/>
              </a:solidFill>
            </a:endParaRPr>
          </a:p>
          <a:p>
            <a:pPr marL="0" indent="0" algn="ctr">
              <a:lnSpc>
                <a:spcPct val="100000"/>
              </a:lnSpc>
              <a:buNone/>
            </a:pPr>
            <a:endParaRPr lang="en-US" altLang="ja-JP" b="1" dirty="0">
              <a:solidFill>
                <a:srgbClr val="002060"/>
              </a:solidFill>
            </a:endParaRPr>
          </a:p>
          <a:p>
            <a:pPr marL="0" indent="0" algn="ctr">
              <a:lnSpc>
                <a:spcPct val="100000"/>
              </a:lnSpc>
              <a:buNone/>
            </a:pPr>
            <a:endParaRPr lang="en-US" altLang="ja-JP" b="1" dirty="0">
              <a:solidFill>
                <a:srgbClr val="002060"/>
              </a:solidFill>
            </a:endParaRPr>
          </a:p>
          <a:p>
            <a:pPr marL="0" indent="0" algn="ctr">
              <a:lnSpc>
                <a:spcPct val="100000"/>
              </a:lnSpc>
              <a:buNone/>
            </a:pPr>
            <a:endParaRPr lang="en-US" altLang="ja-JP" b="1" dirty="0">
              <a:solidFill>
                <a:srgbClr val="002060"/>
              </a:solidFill>
            </a:endParaRPr>
          </a:p>
          <a:p>
            <a:pPr marL="0" indent="0" algn="ctr">
              <a:lnSpc>
                <a:spcPct val="100000"/>
              </a:lnSpc>
              <a:buNone/>
            </a:pPr>
            <a:endParaRPr lang="en-US" altLang="ja-JP" b="1" dirty="0">
              <a:solidFill>
                <a:srgbClr val="002060"/>
              </a:solidFill>
            </a:endParaRPr>
          </a:p>
          <a:p>
            <a:pPr marL="0" indent="0" algn="ctr">
              <a:lnSpc>
                <a:spcPct val="100000"/>
              </a:lnSpc>
              <a:buNone/>
            </a:pPr>
            <a:endParaRPr lang="en-US" altLang="ja-JP" b="1" dirty="0">
              <a:solidFill>
                <a:srgbClr val="002060"/>
              </a:solidFill>
            </a:endParaRPr>
          </a:p>
        </p:txBody>
      </p:sp>
      <p:pic>
        <p:nvPicPr>
          <p:cNvPr id="7" name="図 6">
            <a:extLst>
              <a:ext uri="{FF2B5EF4-FFF2-40B4-BE49-F238E27FC236}">
                <a16:creationId xmlns:a16="http://schemas.microsoft.com/office/drawing/2014/main" id="{E3CF66A7-7C28-EF79-D822-7977AF0EAD77}"/>
              </a:ext>
            </a:extLst>
          </p:cNvPr>
          <p:cNvPicPr>
            <a:picLocks noChangeAspect="1"/>
          </p:cNvPicPr>
          <p:nvPr/>
        </p:nvPicPr>
        <p:blipFill>
          <a:blip r:embed="rId2"/>
          <a:stretch>
            <a:fillRect/>
          </a:stretch>
        </p:blipFill>
        <p:spPr>
          <a:xfrm>
            <a:off x="2065396" y="4695256"/>
            <a:ext cx="1691833" cy="1648433"/>
          </a:xfrm>
          <a:prstGeom prst="rect">
            <a:avLst/>
          </a:prstGeom>
        </p:spPr>
      </p:pic>
      <p:sp>
        <p:nvSpPr>
          <p:cNvPr id="14" name="正方形/長方形 13">
            <a:extLst>
              <a:ext uri="{FF2B5EF4-FFF2-40B4-BE49-F238E27FC236}">
                <a16:creationId xmlns:a16="http://schemas.microsoft.com/office/drawing/2014/main" id="{78A70BE4-E3E4-A46B-680B-8C6D369FE07B}"/>
              </a:ext>
            </a:extLst>
          </p:cNvPr>
          <p:cNvSpPr/>
          <p:nvPr/>
        </p:nvSpPr>
        <p:spPr>
          <a:xfrm>
            <a:off x="4268783" y="4898687"/>
            <a:ext cx="7411662" cy="14450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indent="0">
              <a:buNone/>
            </a:pPr>
            <a:r>
              <a:rPr lang="en-US" altLang="ja-JP" sz="3200" b="1" dirty="0">
                <a:solidFill>
                  <a:srgbClr val="002060"/>
                </a:solidFill>
              </a:rPr>
              <a:t>Hideko Ikeda</a:t>
            </a:r>
          </a:p>
          <a:p>
            <a:pPr marL="0" indent="0">
              <a:buNone/>
            </a:pPr>
            <a:r>
              <a:rPr lang="en-US" altLang="ja-JP" sz="2000" b="1" dirty="0">
                <a:solidFill>
                  <a:srgbClr val="002060"/>
                </a:solidFill>
              </a:rPr>
              <a:t>Chair of the Board, </a:t>
            </a:r>
          </a:p>
          <a:p>
            <a:pPr marL="0" indent="0">
              <a:buNone/>
            </a:pPr>
            <a:r>
              <a:rPr lang="en-US" altLang="ja-JP" sz="2000" b="1" dirty="0">
                <a:solidFill>
                  <a:srgbClr val="002060"/>
                </a:solidFill>
              </a:rPr>
              <a:t>The Japanese Institute for Health Food Standards (JIHFS)</a:t>
            </a:r>
          </a:p>
        </p:txBody>
      </p:sp>
      <p:sp>
        <p:nvSpPr>
          <p:cNvPr id="15" name="正方形/長方形 14">
            <a:extLst>
              <a:ext uri="{FF2B5EF4-FFF2-40B4-BE49-F238E27FC236}">
                <a16:creationId xmlns:a16="http://schemas.microsoft.com/office/drawing/2014/main" id="{A3DDFF5B-005A-7DF1-7393-4691CFB878BE}"/>
              </a:ext>
            </a:extLst>
          </p:cNvPr>
          <p:cNvSpPr/>
          <p:nvPr/>
        </p:nvSpPr>
        <p:spPr>
          <a:xfrm>
            <a:off x="1021457" y="2249280"/>
            <a:ext cx="10149084" cy="23594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1200"/>
              </a:spcBef>
              <a:buNone/>
            </a:pPr>
            <a:r>
              <a:rPr lang="en-US" altLang="ja-JP" sz="2000" b="1" dirty="0">
                <a:solidFill>
                  <a:srgbClr val="002060"/>
                </a:solidFill>
                <a:latin typeface="Arial" panose="020B0604020202020204" pitchFamily="34" charset="0"/>
                <a:cs typeface="Arial" panose="020B0604020202020204" pitchFamily="34" charset="0"/>
              </a:rPr>
              <a:t>BHARAT NUTRAVERSE EXPO 2025</a:t>
            </a:r>
          </a:p>
          <a:p>
            <a:pPr marL="0" indent="0" algn="ctr">
              <a:buNone/>
            </a:pPr>
            <a:r>
              <a:rPr lang="en-US" altLang="ja-JP" sz="2000" b="1" dirty="0">
                <a:solidFill>
                  <a:schemeClr val="accent6">
                    <a:lumMod val="75000"/>
                  </a:schemeClr>
                </a:solidFill>
                <a:latin typeface="Arial" panose="020B0604020202020204" pitchFamily="34" charset="0"/>
                <a:cs typeface="Arial" panose="020B0604020202020204" pitchFamily="34" charset="0"/>
              </a:rPr>
              <a:t>Technical session on: </a:t>
            </a:r>
          </a:p>
          <a:p>
            <a:pPr marL="0" indent="0" algn="ctr">
              <a:buNone/>
            </a:pPr>
            <a:r>
              <a:rPr lang="en-US" altLang="ja-JP" sz="2000" b="1" dirty="0">
                <a:solidFill>
                  <a:schemeClr val="accent6">
                    <a:lumMod val="75000"/>
                  </a:schemeClr>
                </a:solidFill>
                <a:latin typeface="Arial" panose="020B0604020202020204" pitchFamily="34" charset="0"/>
                <a:cs typeface="Arial" panose="020B0604020202020204" pitchFamily="34" charset="0"/>
              </a:rPr>
              <a:t>“Bioeconomy to </a:t>
            </a:r>
            <a:r>
              <a:rPr lang="en-US" altLang="ja-JP" sz="2000" b="1" dirty="0" err="1">
                <a:solidFill>
                  <a:schemeClr val="accent6">
                    <a:lumMod val="75000"/>
                  </a:schemeClr>
                </a:solidFill>
                <a:latin typeface="Arial" panose="020B0604020202020204" pitchFamily="34" charset="0"/>
                <a:cs typeface="Arial" panose="020B0604020202020204" pitchFamily="34" charset="0"/>
              </a:rPr>
              <a:t>Nutrieconomy</a:t>
            </a:r>
            <a:r>
              <a:rPr lang="en-US" altLang="ja-JP" sz="2000" b="1" dirty="0">
                <a:solidFill>
                  <a:schemeClr val="accent6">
                    <a:lumMod val="75000"/>
                  </a:schemeClr>
                </a:solidFill>
                <a:latin typeface="Arial" panose="020B0604020202020204" pitchFamily="34" charset="0"/>
                <a:cs typeface="Arial" panose="020B0604020202020204" pitchFamily="34" charset="0"/>
              </a:rPr>
              <a:t>:  Promoting Foods as Medicine”</a:t>
            </a:r>
          </a:p>
          <a:p>
            <a:pPr marL="0" indent="0" algn="ctr">
              <a:lnSpc>
                <a:spcPct val="100000"/>
              </a:lnSpc>
              <a:spcBef>
                <a:spcPts val="1200"/>
              </a:spcBef>
              <a:buNone/>
            </a:pPr>
            <a:r>
              <a:rPr lang="en-US" altLang="ja-JP" b="1" dirty="0">
                <a:solidFill>
                  <a:srgbClr val="002060"/>
                </a:solidFill>
              </a:rPr>
              <a:t>Date:  September 4, 2025:  2:00-5:30 pm</a:t>
            </a:r>
          </a:p>
          <a:p>
            <a:pPr marL="0" indent="0" algn="ctr">
              <a:lnSpc>
                <a:spcPct val="100000"/>
              </a:lnSpc>
              <a:buNone/>
            </a:pPr>
            <a:r>
              <a:rPr lang="en-US" altLang="ja-JP" b="1" dirty="0">
                <a:solidFill>
                  <a:srgbClr val="002060"/>
                </a:solidFill>
              </a:rPr>
              <a:t>Venue:  Bharat Mandapam, New Delhi</a:t>
            </a:r>
          </a:p>
        </p:txBody>
      </p:sp>
      <p:sp>
        <p:nvSpPr>
          <p:cNvPr id="2" name="スライド番号プレースホルダー 1">
            <a:extLst>
              <a:ext uri="{FF2B5EF4-FFF2-40B4-BE49-F238E27FC236}">
                <a16:creationId xmlns:a16="http://schemas.microsoft.com/office/drawing/2014/main" id="{88CE4DD4-5579-5973-7C41-63B115BC138B}"/>
              </a:ext>
            </a:extLst>
          </p:cNvPr>
          <p:cNvSpPr>
            <a:spLocks noGrp="1"/>
          </p:cNvSpPr>
          <p:nvPr>
            <p:ph type="sldNum" sz="quarter" idx="12"/>
          </p:nvPr>
        </p:nvSpPr>
        <p:spPr>
          <a:xfrm>
            <a:off x="9448799" y="6492875"/>
            <a:ext cx="2743200" cy="365125"/>
          </a:xfrm>
        </p:spPr>
        <p:txBody>
          <a:bodyPr/>
          <a:lstStyle/>
          <a:p>
            <a:fld id="{8763A3B6-95A3-4DD6-AF44-B82C74516725}" type="slidenum">
              <a:rPr kumimoji="1" lang="ja-JP" altLang="en-US" smtClean="0"/>
              <a:t>1</a:t>
            </a:fld>
            <a:endParaRPr kumimoji="1" lang="ja-JP" altLang="en-US" dirty="0"/>
          </a:p>
        </p:txBody>
      </p:sp>
    </p:spTree>
    <p:extLst>
      <p:ext uri="{BB962C8B-B14F-4D97-AF65-F5344CB8AC3E}">
        <p14:creationId xmlns:p14="http://schemas.microsoft.com/office/powerpoint/2010/main" val="735607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1"/>
            <a:ext cx="12192000" cy="472190"/>
          </a:xfrm>
          <a:solidFill>
            <a:schemeClr val="accent6">
              <a:lumMod val="20000"/>
              <a:lumOff val="80000"/>
            </a:schemeClr>
          </a:solidFill>
        </p:spPr>
        <p:txBody>
          <a:bodyPr>
            <a:normAutofit/>
          </a:bodyPr>
          <a:lstStyle/>
          <a:p>
            <a:r>
              <a:rPr kumimoji="1" lang="en-US" altLang="ja-JP" sz="2400" b="1" dirty="0">
                <a:latin typeface="Arial" panose="020B0604020202020204" pitchFamily="34" charset="0"/>
                <a:cs typeface="Arial" panose="020B0604020202020204" pitchFamily="34" charset="0"/>
              </a:rPr>
              <a:t>What is FNFC?</a:t>
            </a:r>
            <a:endParaRPr kumimoji="1" lang="ja-JP" altLang="en-US" sz="2000" b="1"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FAC6E99C-8B32-1773-9A63-EA50301429AF}"/>
              </a:ext>
            </a:extLst>
          </p:cNvPr>
          <p:cNvSpPr>
            <a:spLocks noGrp="1"/>
          </p:cNvSpPr>
          <p:nvPr>
            <p:ph type="sldNum" sz="quarter" idx="12"/>
          </p:nvPr>
        </p:nvSpPr>
        <p:spPr>
          <a:xfrm>
            <a:off x="9448800" y="6492874"/>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7" name="コンテンツ プレースホルダー 6">
            <a:extLst>
              <a:ext uri="{FF2B5EF4-FFF2-40B4-BE49-F238E27FC236}">
                <a16:creationId xmlns:a16="http://schemas.microsoft.com/office/drawing/2014/main" id="{4BC3879A-EE7A-B6F3-B4A4-D91E1AA3B4D0}"/>
              </a:ext>
            </a:extLst>
          </p:cNvPr>
          <p:cNvSpPr>
            <a:spLocks noGrp="1"/>
          </p:cNvSpPr>
          <p:nvPr>
            <p:ph idx="1"/>
          </p:nvPr>
        </p:nvSpPr>
        <p:spPr>
          <a:xfrm>
            <a:off x="1" y="717242"/>
            <a:ext cx="12191999" cy="5351068"/>
          </a:xfrm>
        </p:spPr>
        <p:txBody>
          <a:bodyPr>
            <a:normAutofit/>
          </a:bodyPr>
          <a:lstStyle/>
          <a:p>
            <a:pPr>
              <a:spcBef>
                <a:spcPts val="2400"/>
              </a:spcBef>
            </a:pPr>
            <a:r>
              <a:rPr lang="en-US" altLang="ja-JP" sz="2000" b="1" dirty="0">
                <a:solidFill>
                  <a:srgbClr val="0000FF"/>
                </a:solidFill>
                <a:latin typeface="Arial" panose="020B0604020202020204" pitchFamily="34" charset="0"/>
                <a:cs typeface="Arial" panose="020B0604020202020204" pitchFamily="34" charset="0"/>
              </a:rPr>
              <a:t>FNFC aims </a:t>
            </a:r>
            <a:r>
              <a:rPr lang="en-US" altLang="ja-JP" sz="2000" dirty="0">
                <a:latin typeface="Arial" panose="020B0604020202020204" pitchFamily="34" charset="0"/>
                <a:cs typeface="Arial" panose="020B0604020202020204" pitchFamily="34" charset="0"/>
              </a:rPr>
              <a:t>to supply the nutrients that are essential for growth, development, and overall health.</a:t>
            </a:r>
          </a:p>
          <a:p>
            <a:pPr>
              <a:lnSpc>
                <a:spcPct val="110000"/>
              </a:lnSpc>
              <a:spcBef>
                <a:spcPts val="2400"/>
              </a:spcBef>
            </a:pPr>
            <a:r>
              <a:rPr lang="en-US" altLang="ja-JP" sz="2000" dirty="0">
                <a:solidFill>
                  <a:srgbClr val="FF0000"/>
                </a:solidFill>
                <a:latin typeface="Arial" panose="020B0604020202020204" pitchFamily="34" charset="0"/>
                <a:cs typeface="Arial" panose="020B0604020202020204" pitchFamily="34" charset="0"/>
              </a:rPr>
              <a:t>The selection of nutrients and the wording of their functional claims </a:t>
            </a:r>
            <a:r>
              <a:rPr lang="en-US" altLang="ja-JP" sz="2000" dirty="0">
                <a:latin typeface="Arial" panose="020B0604020202020204" pitchFamily="34" charset="0"/>
                <a:cs typeface="Arial" panose="020B0604020202020204" pitchFamily="34" charset="0"/>
              </a:rPr>
              <a:t>are determined by the government </a:t>
            </a:r>
            <a:r>
              <a:rPr lang="en-US" altLang="ja-JP" sz="2000" dirty="0">
                <a:solidFill>
                  <a:srgbClr val="0000FF"/>
                </a:solidFill>
                <a:latin typeface="Arial" panose="020B0604020202020204" pitchFamily="34" charset="0"/>
                <a:cs typeface="Arial" panose="020B0604020202020204" pitchFamily="34" charset="0"/>
              </a:rPr>
              <a:t>based on </a:t>
            </a:r>
            <a:r>
              <a:rPr lang="en-US" altLang="ja-JP" sz="2000" b="1" dirty="0">
                <a:solidFill>
                  <a:srgbClr val="0000FF"/>
                </a:solidFill>
                <a:latin typeface="Arial" panose="020B0604020202020204" pitchFamily="34" charset="0"/>
                <a:cs typeface="Arial" panose="020B0604020202020204" pitchFamily="34" charset="0"/>
              </a:rPr>
              <a:t>well-established medical and nutritional evidence. </a:t>
            </a:r>
            <a:endParaRPr lang="en-US" altLang="ja-JP" sz="2000" dirty="0">
              <a:latin typeface="Arial" panose="020B0604020202020204" pitchFamily="34" charset="0"/>
              <a:cs typeface="Arial" panose="020B0604020202020204" pitchFamily="34" charset="0"/>
            </a:endParaRPr>
          </a:p>
          <a:p>
            <a:pPr>
              <a:spcBef>
                <a:spcPts val="2400"/>
              </a:spcBef>
            </a:pPr>
            <a:r>
              <a:rPr lang="en-US" altLang="ja-JP" sz="2000" dirty="0">
                <a:latin typeface="Arial" panose="020B0604020202020204" pitchFamily="34" charset="0"/>
                <a:cs typeface="Arial" panose="020B0604020202020204" pitchFamily="34" charset="0"/>
              </a:rPr>
              <a:t>The approved nutrients include </a:t>
            </a:r>
            <a:r>
              <a:rPr lang="en-US" altLang="ja-JP" sz="2000" b="1" dirty="0">
                <a:solidFill>
                  <a:srgbClr val="0000FF"/>
                </a:solidFill>
                <a:latin typeface="Arial" panose="020B0604020202020204" pitchFamily="34" charset="0"/>
                <a:cs typeface="Arial" panose="020B0604020202020204" pitchFamily="34" charset="0"/>
              </a:rPr>
              <a:t>13 vitamins, 6 minerals, and unsaturated n-3 fatty acids</a:t>
            </a:r>
            <a:r>
              <a:rPr lang="en-US" altLang="ja-JP" sz="2000" dirty="0">
                <a:solidFill>
                  <a:srgbClr val="0000FF"/>
                </a:solidFill>
                <a:latin typeface="Arial" panose="020B0604020202020204" pitchFamily="34" charset="0"/>
                <a:cs typeface="Arial" panose="020B0604020202020204" pitchFamily="34" charset="0"/>
              </a:rPr>
              <a:t>.</a:t>
            </a:r>
          </a:p>
          <a:p>
            <a:pPr>
              <a:spcBef>
                <a:spcPts val="2400"/>
              </a:spcBef>
            </a:pPr>
            <a:endParaRPr lang="en-US" altLang="ja-JP" sz="2000" dirty="0">
              <a:latin typeface="Arial" panose="020B0604020202020204" pitchFamily="34" charset="0"/>
              <a:cs typeface="Arial" panose="020B0604020202020204" pitchFamily="34" charset="0"/>
            </a:endParaRPr>
          </a:p>
          <a:p>
            <a:pPr marL="0" indent="0">
              <a:spcBef>
                <a:spcPts val="2400"/>
              </a:spcBef>
              <a:buNone/>
            </a:pPr>
            <a:endParaRPr lang="en-US" altLang="ja-JP" sz="2000" dirty="0">
              <a:latin typeface="Arial" panose="020B0604020202020204" pitchFamily="34" charset="0"/>
              <a:cs typeface="Arial" panose="020B0604020202020204" pitchFamily="34" charset="0"/>
            </a:endParaRPr>
          </a:p>
          <a:p>
            <a:pPr marL="0" indent="0">
              <a:spcBef>
                <a:spcPts val="2400"/>
              </a:spcBef>
              <a:buNone/>
            </a:pPr>
            <a:endParaRPr lang="en-US" altLang="ja-JP" sz="2000" dirty="0">
              <a:latin typeface="Arial" panose="020B0604020202020204" pitchFamily="34" charset="0"/>
              <a:cs typeface="Arial" panose="020B0604020202020204" pitchFamily="34" charset="0"/>
            </a:endParaRPr>
          </a:p>
          <a:p>
            <a:pPr>
              <a:lnSpc>
                <a:spcPct val="110000"/>
              </a:lnSpc>
              <a:spcBef>
                <a:spcPts val="2400"/>
              </a:spcBef>
            </a:pPr>
            <a:r>
              <a:rPr lang="en-US" altLang="ja-JP" sz="2000" dirty="0">
                <a:latin typeface="Arial" panose="020B0604020202020204" pitchFamily="34" charset="0"/>
                <a:cs typeface="Arial" panose="020B0604020202020204" pitchFamily="34" charset="0"/>
              </a:rPr>
              <a:t>If a product’s </a:t>
            </a:r>
            <a:r>
              <a:rPr lang="en-US" altLang="ja-JP" sz="2000" dirty="0">
                <a:solidFill>
                  <a:srgbClr val="FF0000"/>
                </a:solidFill>
                <a:latin typeface="Arial" panose="020B0604020202020204" pitchFamily="34" charset="0"/>
                <a:cs typeface="Arial" panose="020B0604020202020204" pitchFamily="34" charset="0"/>
              </a:rPr>
              <a:t>daily intake of each nutrient falls within the specified range </a:t>
            </a:r>
            <a:r>
              <a:rPr lang="en-US" altLang="ja-JP" sz="2000" dirty="0">
                <a:latin typeface="Arial" panose="020B0604020202020204" pitchFamily="34" charset="0"/>
                <a:cs typeface="Arial" panose="020B0604020202020204" pitchFamily="34" charset="0"/>
              </a:rPr>
              <a:t>and the labeling requirements are met, functionality claims can be made without government approval or notification. </a:t>
            </a:r>
          </a:p>
          <a:p>
            <a:pPr>
              <a:spcBef>
                <a:spcPts val="2400"/>
              </a:spcBef>
            </a:pPr>
            <a:r>
              <a:rPr lang="en-US" altLang="ja-JP" sz="2000" dirty="0">
                <a:latin typeface="Arial" panose="020B0604020202020204" pitchFamily="34" charset="0"/>
                <a:cs typeface="Arial" panose="020B0604020202020204" pitchFamily="34" charset="0"/>
              </a:rPr>
              <a:t>FNFC operates as a </a:t>
            </a:r>
            <a:r>
              <a:rPr lang="en-US" altLang="ja-JP" sz="2000" dirty="0">
                <a:solidFill>
                  <a:srgbClr val="FF0000"/>
                </a:solidFill>
                <a:latin typeface="Arial" panose="020B0604020202020204" pitchFamily="34" charset="0"/>
                <a:cs typeface="Arial" panose="020B0604020202020204" pitchFamily="34" charset="0"/>
              </a:rPr>
              <a:t>self-certification system.</a:t>
            </a:r>
            <a:endParaRPr lang="en-US" altLang="ja-JP" sz="2000" dirty="0">
              <a:latin typeface="Arial" panose="020B0604020202020204" pitchFamily="34" charset="0"/>
              <a:cs typeface="Arial" panose="020B0604020202020204" pitchFamily="34" charset="0"/>
            </a:endParaRPr>
          </a:p>
          <a:p>
            <a:pPr marL="0" indent="0">
              <a:lnSpc>
                <a:spcPct val="100000"/>
              </a:lnSpc>
              <a:spcBef>
                <a:spcPts val="1200"/>
              </a:spcBef>
              <a:buNone/>
            </a:pPr>
            <a:endParaRPr lang="en-US" altLang="ja-JP" sz="2000" dirty="0">
              <a:latin typeface="Arial" panose="020B0604020202020204" pitchFamily="34" charset="0"/>
              <a:cs typeface="Arial" panose="020B0604020202020204" pitchFamily="34" charset="0"/>
            </a:endParaRPr>
          </a:p>
        </p:txBody>
      </p:sp>
      <p:graphicFrame>
        <p:nvGraphicFramePr>
          <p:cNvPr id="8" name="表 7">
            <a:extLst>
              <a:ext uri="{FF2B5EF4-FFF2-40B4-BE49-F238E27FC236}">
                <a16:creationId xmlns:a16="http://schemas.microsoft.com/office/drawing/2014/main" id="{BED80444-D56F-2C08-0B9E-86B9748303D7}"/>
              </a:ext>
            </a:extLst>
          </p:cNvPr>
          <p:cNvGraphicFramePr>
            <a:graphicFrameLocks noGrp="1"/>
          </p:cNvGraphicFramePr>
          <p:nvPr>
            <p:extLst>
              <p:ext uri="{D42A27DB-BD31-4B8C-83A1-F6EECF244321}">
                <p14:modId xmlns:p14="http://schemas.microsoft.com/office/powerpoint/2010/main" val="2350099429"/>
              </p:ext>
            </p:extLst>
          </p:nvPr>
        </p:nvGraphicFramePr>
        <p:xfrm>
          <a:off x="634127" y="2675232"/>
          <a:ext cx="11122445" cy="1728000"/>
        </p:xfrm>
        <a:graphic>
          <a:graphicData uri="http://schemas.openxmlformats.org/drawingml/2006/table">
            <a:tbl>
              <a:tblPr firstRow="1" bandRow="1">
                <a:tableStyleId>{5C22544A-7EE6-4342-B048-85BDC9FD1C3A}</a:tableStyleId>
              </a:tblPr>
              <a:tblGrid>
                <a:gridCol w="1702952">
                  <a:extLst>
                    <a:ext uri="{9D8B030D-6E8A-4147-A177-3AD203B41FA5}">
                      <a16:colId xmlns:a16="http://schemas.microsoft.com/office/drawing/2014/main" val="757292678"/>
                    </a:ext>
                  </a:extLst>
                </a:gridCol>
                <a:gridCol w="9419493">
                  <a:extLst>
                    <a:ext uri="{9D8B030D-6E8A-4147-A177-3AD203B41FA5}">
                      <a16:colId xmlns:a16="http://schemas.microsoft.com/office/drawing/2014/main" val="2816634274"/>
                    </a:ext>
                  </a:extLst>
                </a:gridCol>
              </a:tblGrid>
              <a:tr h="440698">
                <a:tc>
                  <a:txBody>
                    <a:bodyPr/>
                    <a:lstStyle/>
                    <a:p>
                      <a:r>
                        <a:rPr kumimoji="1" lang="en-US" altLang="ja-JP" sz="1800" b="0" dirty="0">
                          <a:solidFill>
                            <a:schemeClr val="tx1"/>
                          </a:solidFill>
                          <a:latin typeface="Arial" panose="020B0604020202020204" pitchFamily="34" charset="0"/>
                          <a:cs typeface="Arial" panose="020B0604020202020204" pitchFamily="34" charset="0"/>
                        </a:rPr>
                        <a:t>Vitamins</a:t>
                      </a:r>
                      <a:endParaRPr kumimoji="1" lang="ja-JP" altLang="en-US" sz="1800" b="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9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0" dirty="0">
                          <a:solidFill>
                            <a:schemeClr val="tx1"/>
                          </a:solidFill>
                          <a:latin typeface="Arial" panose="020B0604020202020204" pitchFamily="34" charset="0"/>
                          <a:cs typeface="Arial" panose="020B0604020202020204" pitchFamily="34" charset="0"/>
                        </a:rPr>
                        <a:t>A, B1, B2, B6, B12, C, D, E, K, biotin, pantothenic acid, folic acid, and niacin.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9FF"/>
                    </a:solidFill>
                  </a:tcPr>
                </a:tc>
                <a:extLst>
                  <a:ext uri="{0D108BD9-81ED-4DB2-BD59-A6C34878D82A}">
                    <a16:rowId xmlns:a16="http://schemas.microsoft.com/office/drawing/2014/main" val="3477312310"/>
                  </a:ext>
                </a:extLst>
              </a:tr>
              <a:tr h="887211">
                <a:tc>
                  <a:txBody>
                    <a:bodyPr/>
                    <a:lstStyle/>
                    <a:p>
                      <a:r>
                        <a:rPr kumimoji="1" lang="en-US" altLang="ja-JP" sz="1800" b="0" dirty="0">
                          <a:latin typeface="Arial" panose="020B0604020202020204" pitchFamily="34" charset="0"/>
                          <a:cs typeface="Arial" panose="020B0604020202020204" pitchFamily="34" charset="0"/>
                        </a:rPr>
                        <a:t>Minerals</a:t>
                      </a:r>
                      <a:endParaRPr kumimoji="1" lang="ja-JP" altLang="en-US" sz="18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tLang="ja-JP" sz="1800" dirty="0">
                          <a:latin typeface="Arial" panose="020B0604020202020204" pitchFamily="34" charset="0"/>
                          <a:cs typeface="Arial" panose="020B0604020202020204" pitchFamily="34" charset="0"/>
                        </a:rPr>
                        <a:t>Calcium, Iron, Zinc, Copper, Magnesium, Potassium</a:t>
                      </a:r>
                    </a:p>
                    <a:p>
                      <a:pPr marL="623888" marR="0" lvl="0" indent="-354013" algn="l"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rgbClr val="0070C0"/>
                          </a:solidFill>
                          <a:latin typeface="Arial" panose="020B0604020202020204" pitchFamily="34" charset="0"/>
                          <a:cs typeface="Arial" panose="020B0604020202020204" pitchFamily="34" charset="0"/>
                        </a:rPr>
                        <a:t>     (</a:t>
                      </a:r>
                      <a:r>
                        <a:rPr lang="en-US" altLang="ja-JP" sz="1600" b="0" i="0" dirty="0">
                          <a:solidFill>
                            <a:srgbClr val="0070C0"/>
                          </a:solidFill>
                          <a:effectLst/>
                          <a:highlight>
                            <a:srgbClr val="FFFFFF"/>
                          </a:highlight>
                          <a:latin typeface="Arial" panose="020B0604020202020204" pitchFamily="34" charset="0"/>
                          <a:cs typeface="Arial" panose="020B0604020202020204" pitchFamily="34" charset="0"/>
                        </a:rPr>
                        <a:t>To avoid the risk of excessive intake of potassium, foods such as tablets and capsule formulations are excluded.)</a:t>
                      </a:r>
                      <a:endParaRPr kumimoji="1" lang="ja-JP" altLang="en-US"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535010"/>
                  </a:ext>
                </a:extLst>
              </a:tr>
              <a:tr h="400091">
                <a:tc gridSpan="2">
                  <a:txBody>
                    <a:bodyPr/>
                    <a:lstStyle/>
                    <a:p>
                      <a:r>
                        <a:rPr kumimoji="1" lang="en-US" altLang="ja-JP" sz="1800" b="0" dirty="0">
                          <a:latin typeface="Arial" panose="020B0604020202020204" pitchFamily="34" charset="0"/>
                          <a:cs typeface="Arial" panose="020B0604020202020204" pitchFamily="34" charset="0"/>
                        </a:rPr>
                        <a:t>Unsaturated n-3 fatty acids</a:t>
                      </a:r>
                      <a:endParaRPr kumimoji="1" lang="ja-JP" altLang="en-US" sz="1800" b="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9FF"/>
                    </a:solidFill>
                  </a:tcPr>
                </a:tc>
                <a:tc hMerge="1">
                  <a:txBody>
                    <a:bodyPr/>
                    <a:lstStyle/>
                    <a:p>
                      <a:endParaRPr kumimoji="1" lang="ja-JP" altLang="en-US"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6273245"/>
                  </a:ext>
                </a:extLst>
              </a:tr>
            </a:tbl>
          </a:graphicData>
        </a:graphic>
      </p:graphicFrame>
      <p:sp>
        <p:nvSpPr>
          <p:cNvPr id="5" name="Rectangle 2">
            <a:extLst>
              <a:ext uri="{FF2B5EF4-FFF2-40B4-BE49-F238E27FC236}">
                <a16:creationId xmlns:a16="http://schemas.microsoft.com/office/drawing/2014/main" id="{D53AA937-DA15-2A8F-B016-411811D1CDE3}"/>
              </a:ext>
            </a:extLst>
          </p:cNvPr>
          <p:cNvSpPr>
            <a:spLocks noChangeArrowheads="1"/>
          </p:cNvSpPr>
          <p:nvPr/>
        </p:nvSpPr>
        <p:spPr bwMode="auto">
          <a:xfrm>
            <a:off x="0" y="0"/>
            <a:ext cx="379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pic>
        <p:nvPicPr>
          <p:cNvPr id="12" name="図 1">
            <a:extLst>
              <a:ext uri="{FF2B5EF4-FFF2-40B4-BE49-F238E27FC236}">
                <a16:creationId xmlns:a16="http://schemas.microsoft.com/office/drawing/2014/main" id="{61566F2A-0FDC-AAC1-405D-C416FC35B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603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0"/>
            <a:ext cx="12192000" cy="365123"/>
          </a:xfrm>
          <a:solidFill>
            <a:schemeClr val="accent6">
              <a:lumMod val="20000"/>
              <a:lumOff val="80000"/>
            </a:schemeClr>
          </a:solidFill>
        </p:spPr>
        <p:txBody>
          <a:bodyPr>
            <a:normAutofit fontScale="90000"/>
          </a:bodyPr>
          <a:lstStyle/>
          <a:p>
            <a:r>
              <a:rPr kumimoji="1" lang="en-US" altLang="ja-JP" sz="2400" b="1" dirty="0">
                <a:latin typeface="Arial" panose="020B0604020202020204" pitchFamily="34" charset="0"/>
                <a:cs typeface="Arial" panose="020B0604020202020204" pitchFamily="34" charset="0"/>
              </a:rPr>
              <a:t>Nutrients and function claims of FNFC</a:t>
            </a:r>
            <a:endParaRPr kumimoji="1" lang="ja-JP" altLang="en-US" sz="2000" b="1"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FAC6E99C-8B32-1773-9A63-EA50301429AF}"/>
              </a:ext>
            </a:extLst>
          </p:cNvPr>
          <p:cNvSpPr>
            <a:spLocks noGrp="1"/>
          </p:cNvSpPr>
          <p:nvPr>
            <p:ph type="sldNum" sz="quarter" idx="12"/>
          </p:nvPr>
        </p:nvSpPr>
        <p:spPr>
          <a:xfrm>
            <a:off x="9448800" y="6492874"/>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5" name="Rectangle 2">
            <a:extLst>
              <a:ext uri="{FF2B5EF4-FFF2-40B4-BE49-F238E27FC236}">
                <a16:creationId xmlns:a16="http://schemas.microsoft.com/office/drawing/2014/main" id="{D53AA937-DA15-2A8F-B016-411811D1CDE3}"/>
              </a:ext>
            </a:extLst>
          </p:cNvPr>
          <p:cNvSpPr>
            <a:spLocks noChangeArrowheads="1"/>
          </p:cNvSpPr>
          <p:nvPr/>
        </p:nvSpPr>
        <p:spPr bwMode="auto">
          <a:xfrm>
            <a:off x="0" y="0"/>
            <a:ext cx="379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graphicFrame>
        <p:nvGraphicFramePr>
          <p:cNvPr id="3" name="表 2">
            <a:extLst>
              <a:ext uri="{FF2B5EF4-FFF2-40B4-BE49-F238E27FC236}">
                <a16:creationId xmlns:a16="http://schemas.microsoft.com/office/drawing/2014/main" id="{22169D00-82AB-375B-7E88-C0386883BA11}"/>
              </a:ext>
            </a:extLst>
          </p:cNvPr>
          <p:cNvGraphicFramePr>
            <a:graphicFrameLocks noGrp="1"/>
          </p:cNvGraphicFramePr>
          <p:nvPr>
            <p:extLst>
              <p:ext uri="{D42A27DB-BD31-4B8C-83A1-F6EECF244321}">
                <p14:modId xmlns:p14="http://schemas.microsoft.com/office/powerpoint/2010/main" val="2203669693"/>
              </p:ext>
            </p:extLst>
          </p:nvPr>
        </p:nvGraphicFramePr>
        <p:xfrm>
          <a:off x="87860" y="426720"/>
          <a:ext cx="12016280" cy="6004560"/>
        </p:xfrm>
        <a:graphic>
          <a:graphicData uri="http://schemas.openxmlformats.org/drawingml/2006/table">
            <a:tbl>
              <a:tblPr firstRow="1" bandRow="1">
                <a:tableStyleId>{3B4B98B0-60AC-42C2-AFA5-B58CD77FA1E5}</a:tableStyleId>
              </a:tblPr>
              <a:tblGrid>
                <a:gridCol w="1008000">
                  <a:extLst>
                    <a:ext uri="{9D8B030D-6E8A-4147-A177-3AD203B41FA5}">
                      <a16:colId xmlns:a16="http://schemas.microsoft.com/office/drawing/2014/main" val="1046375603"/>
                    </a:ext>
                  </a:extLst>
                </a:gridCol>
                <a:gridCol w="792000">
                  <a:extLst>
                    <a:ext uri="{9D8B030D-6E8A-4147-A177-3AD203B41FA5}">
                      <a16:colId xmlns:a16="http://schemas.microsoft.com/office/drawing/2014/main" val="1429298274"/>
                    </a:ext>
                  </a:extLst>
                </a:gridCol>
                <a:gridCol w="4104000">
                  <a:extLst>
                    <a:ext uri="{9D8B030D-6E8A-4147-A177-3AD203B41FA5}">
                      <a16:colId xmlns:a16="http://schemas.microsoft.com/office/drawing/2014/main" val="3947238345"/>
                    </a:ext>
                  </a:extLst>
                </a:gridCol>
                <a:gridCol w="208280">
                  <a:extLst>
                    <a:ext uri="{9D8B030D-6E8A-4147-A177-3AD203B41FA5}">
                      <a16:colId xmlns:a16="http://schemas.microsoft.com/office/drawing/2014/main" val="956704646"/>
                    </a:ext>
                  </a:extLst>
                </a:gridCol>
                <a:gridCol w="1008000">
                  <a:extLst>
                    <a:ext uri="{9D8B030D-6E8A-4147-A177-3AD203B41FA5}">
                      <a16:colId xmlns:a16="http://schemas.microsoft.com/office/drawing/2014/main" val="408789151"/>
                    </a:ext>
                  </a:extLst>
                </a:gridCol>
                <a:gridCol w="792000">
                  <a:extLst>
                    <a:ext uri="{9D8B030D-6E8A-4147-A177-3AD203B41FA5}">
                      <a16:colId xmlns:a16="http://schemas.microsoft.com/office/drawing/2014/main" val="2110150539"/>
                    </a:ext>
                  </a:extLst>
                </a:gridCol>
                <a:gridCol w="4104000">
                  <a:extLst>
                    <a:ext uri="{9D8B030D-6E8A-4147-A177-3AD203B41FA5}">
                      <a16:colId xmlns:a16="http://schemas.microsoft.com/office/drawing/2014/main" val="2179251880"/>
                    </a:ext>
                  </a:extLst>
                </a:gridCol>
              </a:tblGrid>
              <a:tr h="351131">
                <a:tc>
                  <a:txBody>
                    <a:bodyPr/>
                    <a:lstStyle/>
                    <a:p>
                      <a:pPr algn="ctr"/>
                      <a:r>
                        <a:rPr kumimoji="1" lang="en-US" altLang="ja-JP" sz="1200" dirty="0">
                          <a:latin typeface="Arial" panose="020B0604020202020204" pitchFamily="34" charset="0"/>
                          <a:cs typeface="Arial" panose="020B0604020202020204" pitchFamily="34" charset="0"/>
                        </a:rPr>
                        <a:t>Nutrient</a:t>
                      </a:r>
                      <a:endParaRPr kumimoji="1" lang="ja-JP" altLang="en-US" sz="12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a:latin typeface="Arial" panose="020B0604020202020204" pitchFamily="34" charset="0"/>
                          <a:cs typeface="Arial" panose="020B0604020202020204" pitchFamily="34" charset="0"/>
                        </a:rPr>
                        <a:t>Upper limit</a:t>
                      </a:r>
                    </a:p>
                    <a:p>
                      <a:pPr algn="ctr"/>
                      <a:r>
                        <a:rPr kumimoji="1" lang="en-US" altLang="ja-JP" sz="900" dirty="0">
                          <a:latin typeface="Arial" panose="020B0604020202020204" pitchFamily="34" charset="0"/>
                          <a:cs typeface="Arial" panose="020B0604020202020204" pitchFamily="34" charset="0"/>
                        </a:rPr>
                        <a:t>Lower limit</a:t>
                      </a:r>
                      <a:endParaRPr kumimoji="1" lang="ja-JP" altLang="en-US"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200" dirty="0">
                          <a:latin typeface="Arial" panose="020B0604020202020204" pitchFamily="34" charset="0"/>
                          <a:cs typeface="Arial" panose="020B0604020202020204" pitchFamily="34" charset="0"/>
                        </a:rPr>
                        <a:t>Nutrient function claim</a:t>
                      </a:r>
                      <a:endParaRPr kumimoji="1" lang="ja-JP" altLang="en-US" sz="12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kumimoji="1" lang="en-US" altLang="ja-JP" sz="1200" dirty="0">
                          <a:latin typeface="Arial" panose="020B0604020202020204" pitchFamily="34" charset="0"/>
                          <a:cs typeface="Arial" panose="020B0604020202020204" pitchFamily="34" charset="0"/>
                        </a:rPr>
                        <a:t>Nutrient</a:t>
                      </a:r>
                      <a:endParaRPr kumimoji="1" lang="ja-JP" altLang="en-US" sz="12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900" dirty="0">
                          <a:latin typeface="Arial" panose="020B0604020202020204" pitchFamily="34" charset="0"/>
                          <a:cs typeface="Arial" panose="020B0604020202020204" pitchFamily="34" charset="0"/>
                        </a:rPr>
                        <a:t>Upper limit</a:t>
                      </a:r>
                    </a:p>
                    <a:p>
                      <a:pPr algn="ctr"/>
                      <a:r>
                        <a:rPr kumimoji="1" lang="en-US" altLang="ja-JP" sz="900" dirty="0">
                          <a:latin typeface="Arial" panose="020B0604020202020204" pitchFamily="34" charset="0"/>
                          <a:cs typeface="Arial" panose="020B0604020202020204" pitchFamily="34" charset="0"/>
                        </a:rPr>
                        <a:t>Lower limit</a:t>
                      </a:r>
                      <a:endParaRPr kumimoji="1" lang="ja-JP" altLang="en-US" sz="9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200" dirty="0">
                          <a:latin typeface="Arial" panose="020B0604020202020204" pitchFamily="34" charset="0"/>
                          <a:cs typeface="Arial" panose="020B0604020202020204" pitchFamily="34" charset="0"/>
                        </a:rPr>
                        <a:t>Nutrient function claim</a:t>
                      </a:r>
                      <a:endParaRPr kumimoji="1" lang="ja-JP" altLang="en-US" sz="12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5342554"/>
                  </a:ext>
                </a:extLst>
              </a:tr>
              <a:tr h="460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Arial" panose="020B0604020202020204" pitchFamily="34" charset="0"/>
                          <a:cs typeface="Arial" panose="020B0604020202020204" pitchFamily="34" charset="0"/>
                        </a:rPr>
                        <a:t>n-3 fatty acids</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2.0g</a:t>
                      </a:r>
                    </a:p>
                    <a:p>
                      <a:pPr algn="r"/>
                      <a:r>
                        <a:rPr kumimoji="1" lang="en-US" altLang="ja-JP" sz="1200" dirty="0">
                          <a:latin typeface="Arial" panose="020B0604020202020204" pitchFamily="34" charset="0"/>
                          <a:cs typeface="Arial" panose="020B0604020202020204" pitchFamily="34" charset="0"/>
                        </a:rPr>
                        <a:t>0.6g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N-3 fatty acids are nutrients that help maintain skin health.</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A</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600μg</a:t>
                      </a:r>
                    </a:p>
                    <a:p>
                      <a:pPr algn="r"/>
                      <a:r>
                        <a:rPr kumimoji="1" lang="en-US" altLang="ja-JP" sz="1200" dirty="0">
                          <a:latin typeface="Arial" panose="020B0604020202020204" pitchFamily="34" charset="0"/>
                          <a:cs typeface="Arial" panose="020B0604020202020204" pitchFamily="34" charset="0"/>
                        </a:rPr>
                        <a:t>231μg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A is a nutrient that helps maintain night vision.</a:t>
                      </a:r>
                    </a:p>
                    <a:p>
                      <a:r>
                        <a:rPr kumimoji="1" lang="en-US" altLang="ja-JP" sz="1000" dirty="0">
                          <a:latin typeface="Arial" panose="020B0604020202020204" pitchFamily="34" charset="0"/>
                          <a:cs typeface="Arial" panose="020B0604020202020204" pitchFamily="34" charset="0"/>
                        </a:rPr>
                        <a:t>Vitamin A is a nutrient that helps maintain the health of the skin and mucous membranes.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644877"/>
                  </a:ext>
                </a:extLst>
              </a:tr>
              <a:tr h="495426">
                <a:tc>
                  <a:txBody>
                    <a:bodyPr/>
                    <a:lstStyle/>
                    <a:p>
                      <a:r>
                        <a:rPr kumimoji="1" lang="en-US" altLang="ja-JP" sz="1200" dirty="0">
                          <a:latin typeface="Arial" panose="020B0604020202020204" pitchFamily="34" charset="0"/>
                          <a:cs typeface="Arial" panose="020B0604020202020204" pitchFamily="34" charset="0"/>
                        </a:rPr>
                        <a:t>Zinc</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15mg</a:t>
                      </a:r>
                    </a:p>
                    <a:p>
                      <a:pPr algn="r"/>
                      <a:r>
                        <a:rPr kumimoji="1" lang="en-US" altLang="ja-JP" sz="1200" dirty="0">
                          <a:latin typeface="Arial" panose="020B0604020202020204" pitchFamily="34" charset="0"/>
                          <a:cs typeface="Arial" panose="020B0604020202020204" pitchFamily="34" charset="0"/>
                        </a:rPr>
                        <a:t>2.64mg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Zinc is a nutrient necessary for maintaining normal taste sensation.</a:t>
                      </a:r>
                    </a:p>
                    <a:p>
                      <a:r>
                        <a:rPr kumimoji="1" lang="en-US" altLang="ja-JP" sz="1000" dirty="0">
                          <a:latin typeface="Arial" panose="020B0604020202020204" pitchFamily="34" charset="0"/>
                          <a:cs typeface="Arial" panose="020B0604020202020204" pitchFamily="34" charset="0"/>
                        </a:rPr>
                        <a:t>Zinc is a nutrient that helps maintain the health of the skin and mucous membranes.</a:t>
                      </a:r>
                    </a:p>
                    <a:p>
                      <a:r>
                        <a:rPr kumimoji="1" lang="en-US" altLang="ja-JP" sz="1000" dirty="0">
                          <a:latin typeface="Arial" panose="020B0604020202020204" pitchFamily="34" charset="0"/>
                          <a:cs typeface="Arial" panose="020B0604020202020204" pitchFamily="34" charset="0"/>
                        </a:rPr>
                        <a:t>Zinc is a nutrient that is involved in the metabolism of proteins and nucleic acids, contributing to the maintenance of health.</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B1</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25mg</a:t>
                      </a:r>
                    </a:p>
                    <a:p>
                      <a:pPr algn="r"/>
                      <a:r>
                        <a:rPr kumimoji="1" lang="en-US" altLang="ja-JP" sz="1200" dirty="0">
                          <a:latin typeface="Arial" panose="020B0604020202020204" pitchFamily="34" charset="0"/>
                          <a:cs typeface="Arial" panose="020B0604020202020204" pitchFamily="34" charset="0"/>
                        </a:rPr>
                        <a:t>0.36mg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B1 is a nutrient that aids in the production of energy from carbohydrates and helps maintain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970926"/>
                  </a:ext>
                </a:extLst>
              </a:tr>
              <a:tr h="443635">
                <a:tc>
                  <a:txBody>
                    <a:bodyPr/>
                    <a:lstStyle/>
                    <a:p>
                      <a:r>
                        <a:rPr kumimoji="1" lang="en-US" altLang="ja-JP" sz="1200" dirty="0">
                          <a:latin typeface="Arial" panose="020B0604020202020204" pitchFamily="34" charset="0"/>
                          <a:cs typeface="Arial" panose="020B0604020202020204" pitchFamily="34" charset="0"/>
                        </a:rPr>
                        <a:t>Potassium</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2,800mg</a:t>
                      </a:r>
                    </a:p>
                    <a:p>
                      <a:pPr algn="r"/>
                      <a:r>
                        <a:rPr kumimoji="1" lang="en-US" altLang="ja-JP" sz="1200" dirty="0">
                          <a:latin typeface="Arial" panose="020B0604020202020204" pitchFamily="34" charset="0"/>
                          <a:cs typeface="Arial" panose="020B0604020202020204" pitchFamily="34" charset="0"/>
                        </a:rPr>
                        <a:t>   840mg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Potassium is a nutrient necessary for maintaining normal blood pressure.</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B2</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12mg</a:t>
                      </a:r>
                    </a:p>
                    <a:p>
                      <a:pPr algn="r"/>
                      <a:r>
                        <a:rPr kumimoji="1" lang="en-US" altLang="ja-JP" sz="1200" dirty="0">
                          <a:latin typeface="Arial" panose="020B0604020202020204" pitchFamily="34" charset="0"/>
                          <a:cs typeface="Arial" panose="020B0604020202020204" pitchFamily="34" charset="0"/>
                        </a:rPr>
                        <a:t>0.42mg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B2 is a nutrient that helps maintain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6886708"/>
                  </a:ext>
                </a:extLst>
              </a:tr>
              <a:tr h="443635">
                <a:tc>
                  <a:txBody>
                    <a:bodyPr/>
                    <a:lstStyle/>
                    <a:p>
                      <a:r>
                        <a:rPr kumimoji="1" lang="en-US" altLang="ja-JP" sz="1200" dirty="0">
                          <a:latin typeface="Arial" panose="020B0604020202020204" pitchFamily="34" charset="0"/>
                          <a:cs typeface="Arial" panose="020B0604020202020204" pitchFamily="34" charset="0"/>
                        </a:rPr>
                        <a:t>Calcium</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600mg</a:t>
                      </a:r>
                    </a:p>
                    <a:p>
                      <a:pPr algn="r"/>
                      <a:r>
                        <a:rPr kumimoji="1" lang="en-US" altLang="ja-JP" sz="1200" dirty="0">
                          <a:latin typeface="Arial" panose="020B0604020202020204" pitchFamily="34" charset="0"/>
                          <a:cs typeface="Arial" panose="020B0604020202020204" pitchFamily="34" charset="0"/>
                        </a:rPr>
                        <a:t>204mg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Calcium is a nutrient necessary for the formation of bones and teeth.</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B6</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10mg</a:t>
                      </a:r>
                    </a:p>
                    <a:p>
                      <a:pPr algn="r"/>
                      <a:r>
                        <a:rPr kumimoji="1" lang="en-US" altLang="ja-JP" sz="1200" dirty="0">
                          <a:latin typeface="Arial" panose="020B0604020202020204" pitchFamily="34" charset="0"/>
                          <a:cs typeface="Arial" panose="020B0604020202020204" pitchFamily="34" charset="0"/>
                        </a:rPr>
                        <a:t>0.39mg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B6 is a nutrient that helps maintain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6390250"/>
                  </a:ext>
                </a:extLst>
              </a:tr>
              <a:tr h="443635">
                <a:tc>
                  <a:txBody>
                    <a:bodyPr/>
                    <a:lstStyle/>
                    <a:p>
                      <a:r>
                        <a:rPr kumimoji="1" lang="en-US" altLang="ja-JP" sz="1200" dirty="0">
                          <a:latin typeface="Arial" panose="020B0604020202020204" pitchFamily="34" charset="0"/>
                          <a:cs typeface="Arial" panose="020B0604020202020204" pitchFamily="34" charset="0"/>
                        </a:rPr>
                        <a:t>Iron</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10mg</a:t>
                      </a:r>
                    </a:p>
                    <a:p>
                      <a:pPr algn="r"/>
                      <a:r>
                        <a:rPr kumimoji="1" lang="en-US" altLang="ja-JP" sz="1200" dirty="0">
                          <a:latin typeface="Arial" panose="020B0604020202020204" pitchFamily="34" charset="0"/>
                          <a:cs typeface="Arial" panose="020B0604020202020204" pitchFamily="34" charset="0"/>
                        </a:rPr>
                        <a:t>2.04mg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Iron is a nutrient necessary for the production of red blood cells.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B12</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60μg</a:t>
                      </a:r>
                    </a:p>
                    <a:p>
                      <a:pPr algn="r"/>
                      <a:r>
                        <a:rPr kumimoji="1" lang="en-US" altLang="ja-JP" sz="1200" dirty="0">
                          <a:latin typeface="Arial" panose="020B0604020202020204" pitchFamily="34" charset="0"/>
                          <a:cs typeface="Arial" panose="020B0604020202020204" pitchFamily="34" charset="0"/>
                        </a:rPr>
                        <a:t>0.72μg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B12 is a nutrient that helps the formation of red blood cells.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303052"/>
                  </a:ext>
                </a:extLst>
              </a:tr>
              <a:tr h="443635">
                <a:tc>
                  <a:txBody>
                    <a:bodyPr/>
                    <a:lstStyle/>
                    <a:p>
                      <a:r>
                        <a:rPr kumimoji="1" lang="en-US" altLang="ja-JP" sz="1200" dirty="0">
                          <a:latin typeface="Arial" panose="020B0604020202020204" pitchFamily="34" charset="0"/>
                          <a:cs typeface="Arial" panose="020B0604020202020204" pitchFamily="34" charset="0"/>
                        </a:rPr>
                        <a:t>Copper</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6.0mg</a:t>
                      </a:r>
                    </a:p>
                    <a:p>
                      <a:pPr algn="r"/>
                      <a:r>
                        <a:rPr kumimoji="1" lang="en-US" altLang="ja-JP" sz="1200" dirty="0">
                          <a:latin typeface="Arial" panose="020B0604020202020204" pitchFamily="34" charset="0"/>
                          <a:cs typeface="Arial" panose="020B0604020202020204" pitchFamily="34" charset="0"/>
                        </a:rPr>
                        <a:t>0.27mg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Copper is a nutrient that help production of red blood cells.</a:t>
                      </a:r>
                    </a:p>
                    <a:p>
                      <a:r>
                        <a:rPr kumimoji="1" lang="en-US" altLang="ja-JP" sz="1000" dirty="0">
                          <a:latin typeface="Arial" panose="020B0604020202020204" pitchFamily="34" charset="0"/>
                          <a:cs typeface="Arial" panose="020B0604020202020204" pitchFamily="34" charset="0"/>
                        </a:rPr>
                        <a:t>Copper is a nutrient that helps the proper functioning of many internal enzymes and the formation of bones.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C</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1,000mg</a:t>
                      </a:r>
                    </a:p>
                    <a:p>
                      <a:pPr algn="r"/>
                      <a:r>
                        <a:rPr kumimoji="1" lang="en-US" altLang="ja-JP" sz="1200" dirty="0">
                          <a:latin typeface="Arial" panose="020B0604020202020204" pitchFamily="34" charset="0"/>
                          <a:cs typeface="Arial" panose="020B0604020202020204" pitchFamily="34" charset="0"/>
                        </a:rPr>
                        <a:t>30mg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C is a nutrient that helps maintain the health of the skin and mucous membranes, while also possessing antioxidant properties.</a:t>
                      </a:r>
                    </a:p>
                    <a:p>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3950573"/>
                  </a:ext>
                </a:extLst>
              </a:tr>
              <a:tr h="510691">
                <a:tc>
                  <a:txBody>
                    <a:bodyPr/>
                    <a:lstStyle/>
                    <a:p>
                      <a:r>
                        <a:rPr kumimoji="1" lang="en-US" altLang="ja-JP" sz="1200" dirty="0">
                          <a:latin typeface="Arial" panose="020B0604020202020204" pitchFamily="34" charset="0"/>
                          <a:cs typeface="Arial" panose="020B0604020202020204" pitchFamily="34" charset="0"/>
                        </a:rPr>
                        <a:t>Magnesium</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300mg</a:t>
                      </a:r>
                    </a:p>
                    <a:p>
                      <a:pPr algn="r"/>
                      <a:r>
                        <a:rPr kumimoji="1" lang="en-US" altLang="ja-JP" sz="1200" dirty="0">
                          <a:latin typeface="Arial" panose="020B0604020202020204" pitchFamily="34" charset="0"/>
                          <a:cs typeface="Arial" panose="020B0604020202020204" pitchFamily="34" charset="0"/>
                        </a:rPr>
                        <a:t>96mg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Magnesium is a nutrient necessary for the production of red blood cells.</a:t>
                      </a:r>
                    </a:p>
                    <a:p>
                      <a:r>
                        <a:rPr kumimoji="1" lang="en-US" altLang="ja-JP" sz="1000" dirty="0">
                          <a:latin typeface="Arial" panose="020B0604020202020204" pitchFamily="34" charset="0"/>
                          <a:cs typeface="Arial" panose="020B0604020202020204" pitchFamily="34" charset="0"/>
                        </a:rPr>
                        <a:t>Magnesium is a nutrient necessary for helping the proper functioning of many internal enzymes, energy production, and maintaining normal blood circulation.</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400" b="1" dirty="0">
                          <a:solidFill>
                            <a:srgbClr val="0000FF"/>
                          </a:solidFill>
                          <a:latin typeface="Arial" panose="020B0604020202020204" pitchFamily="34" charset="0"/>
                          <a:cs typeface="Arial" panose="020B0604020202020204" pitchFamily="34" charset="0"/>
                        </a:rPr>
                        <a:t>Vitamin D</a:t>
                      </a:r>
                      <a:endParaRPr kumimoji="1" lang="ja-JP" altLang="en-US" sz="1400" b="1" dirty="0">
                        <a:solidFill>
                          <a:srgbClr val="0000FF"/>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400" b="1" dirty="0">
                          <a:solidFill>
                            <a:srgbClr val="0000FF"/>
                          </a:solidFill>
                          <a:latin typeface="Arial" panose="020B0604020202020204" pitchFamily="34" charset="0"/>
                          <a:cs typeface="Arial" panose="020B0604020202020204" pitchFamily="34" charset="0"/>
                        </a:rPr>
                        <a:t>5.0μg</a:t>
                      </a:r>
                    </a:p>
                    <a:p>
                      <a:pPr algn="r"/>
                      <a:r>
                        <a:rPr kumimoji="1" lang="en-US" altLang="ja-JP" sz="1400" b="1" dirty="0">
                          <a:solidFill>
                            <a:srgbClr val="0000FF"/>
                          </a:solidFill>
                          <a:latin typeface="Arial" panose="020B0604020202020204" pitchFamily="34" charset="0"/>
                          <a:cs typeface="Arial" panose="020B0604020202020204" pitchFamily="34" charset="0"/>
                        </a:rPr>
                        <a:t>1.65μg</a:t>
                      </a:r>
                      <a:endParaRPr kumimoji="1" lang="ja-JP" altLang="en-US" sz="1400" b="1" dirty="0">
                        <a:solidFill>
                          <a:srgbClr val="0000FF"/>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b="1" dirty="0">
                          <a:solidFill>
                            <a:srgbClr val="0000FF"/>
                          </a:solidFill>
                          <a:latin typeface="Arial" panose="020B0604020202020204" pitchFamily="34" charset="0"/>
                          <a:cs typeface="Arial" panose="020B0604020202020204" pitchFamily="34" charset="0"/>
                        </a:rPr>
                        <a:t>Vitamin D is a nutrient that promotes the absorption of calcium in the intestines and helps with bone formation.</a:t>
                      </a:r>
                      <a:endParaRPr kumimoji="1" lang="ja-JP" altLang="en-US" sz="1400" b="1" dirty="0">
                        <a:solidFill>
                          <a:srgbClr val="0000FF"/>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0640104"/>
                  </a:ext>
                </a:extLst>
              </a:tr>
              <a:tr h="443635">
                <a:tc>
                  <a:txBody>
                    <a:bodyPr/>
                    <a:lstStyle/>
                    <a:p>
                      <a:r>
                        <a:rPr kumimoji="1" lang="en-US" altLang="ja-JP" sz="1200" dirty="0">
                          <a:latin typeface="Arial" panose="020B0604020202020204" pitchFamily="34" charset="0"/>
                          <a:cs typeface="Arial" panose="020B0604020202020204" pitchFamily="34" charset="0"/>
                        </a:rPr>
                        <a:t>Niacin</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60mg</a:t>
                      </a:r>
                    </a:p>
                    <a:p>
                      <a:pPr algn="r"/>
                      <a:r>
                        <a:rPr kumimoji="1" lang="en-US" altLang="ja-JP" sz="1200" dirty="0">
                          <a:latin typeface="Arial" panose="020B0604020202020204" pitchFamily="34" charset="0"/>
                          <a:cs typeface="Arial" panose="020B0604020202020204" pitchFamily="34" charset="0"/>
                        </a:rPr>
                        <a:t>3.9mg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Niacin is a nutrient that helps </a:t>
                      </a:r>
                      <a:r>
                        <a:rPr kumimoji="1" lang="en-US" altLang="ja-JP" sz="1000" dirty="0" err="1">
                          <a:latin typeface="Arial" panose="020B0604020202020204" pitchFamily="34" charset="0"/>
                          <a:cs typeface="Arial" panose="020B0604020202020204" pitchFamily="34" charset="0"/>
                        </a:rPr>
                        <a:t>maintaing</a:t>
                      </a:r>
                      <a:r>
                        <a:rPr kumimoji="1" lang="en-US" altLang="ja-JP" sz="1000" dirty="0">
                          <a:latin typeface="Arial" panose="020B0604020202020204" pitchFamily="34" charset="0"/>
                          <a:cs typeface="Arial" panose="020B0604020202020204" pitchFamily="34" charset="0"/>
                        </a:rPr>
                        <a:t>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E</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150mg</a:t>
                      </a:r>
                    </a:p>
                    <a:p>
                      <a:pPr algn="r"/>
                      <a:r>
                        <a:rPr kumimoji="1" lang="en-US" altLang="ja-JP" sz="1200" dirty="0">
                          <a:latin typeface="Arial" panose="020B0604020202020204" pitchFamily="34" charset="0"/>
                          <a:cs typeface="Arial" panose="020B0604020202020204" pitchFamily="34" charset="0"/>
                        </a:rPr>
                        <a:t>1.89mg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E is a nutrient that</a:t>
                      </a:r>
                      <a:r>
                        <a:rPr kumimoji="1" lang="ja-JP" altLang="en-US" sz="1000" dirty="0">
                          <a:latin typeface="Arial" panose="020B0604020202020204" pitchFamily="34" charset="0"/>
                          <a:cs typeface="Arial" panose="020B0604020202020204" pitchFamily="34" charset="0"/>
                        </a:rPr>
                        <a:t> </a:t>
                      </a:r>
                      <a:r>
                        <a:rPr kumimoji="1" lang="en-US" altLang="ja-JP" sz="1000" dirty="0">
                          <a:latin typeface="Arial" panose="020B0604020202020204" pitchFamily="34" charset="0"/>
                          <a:cs typeface="Arial" panose="020B0604020202020204" pitchFamily="34" charset="0"/>
                        </a:rPr>
                        <a:t>protects the body's lipids from oxidation and helps maintain cellular health , through its antioxidant properties.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3187980"/>
                  </a:ext>
                </a:extLst>
              </a:tr>
              <a:tr h="149966">
                <a:tc>
                  <a:txBody>
                    <a:bodyPr/>
                    <a:lstStyle/>
                    <a:p>
                      <a:r>
                        <a:rPr kumimoji="1" lang="en-US" altLang="ja-JP" sz="1200" dirty="0">
                          <a:latin typeface="Arial" panose="020B0604020202020204" pitchFamily="34" charset="0"/>
                          <a:cs typeface="Arial" panose="020B0604020202020204" pitchFamily="34" charset="0"/>
                        </a:rPr>
                        <a:t>Pantothenic acid</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30mg</a:t>
                      </a:r>
                    </a:p>
                    <a:p>
                      <a:pPr algn="r"/>
                      <a:r>
                        <a:rPr kumimoji="1" lang="en-US" altLang="ja-JP" sz="1200" dirty="0">
                          <a:latin typeface="Arial" panose="020B0604020202020204" pitchFamily="34" charset="0"/>
                          <a:cs typeface="Arial" panose="020B0604020202020204" pitchFamily="34" charset="0"/>
                        </a:rPr>
                        <a:t>1.44mg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Arial" panose="020B0604020202020204" pitchFamily="34" charset="0"/>
                          <a:cs typeface="Arial" panose="020B0604020202020204" pitchFamily="34" charset="0"/>
                        </a:rPr>
                        <a:t>Pantothenic acid is a nutrient that helps maintain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Vitamin K</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150μg</a:t>
                      </a:r>
                    </a:p>
                    <a:p>
                      <a:pPr algn="r"/>
                      <a:r>
                        <a:rPr kumimoji="1" lang="en-US" altLang="ja-JP" sz="1200" dirty="0">
                          <a:latin typeface="Arial" panose="020B0604020202020204" pitchFamily="34" charset="0"/>
                          <a:cs typeface="Arial" panose="020B0604020202020204" pitchFamily="34" charset="0"/>
                        </a:rPr>
                        <a:t>45μg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Vitamin K is a nutrient that maintains normal blood clotting ability.</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5134993"/>
                  </a:ext>
                </a:extLst>
              </a:tr>
              <a:tr h="443635">
                <a:tc>
                  <a:txBody>
                    <a:bodyPr/>
                    <a:lstStyle/>
                    <a:p>
                      <a:r>
                        <a:rPr kumimoji="1" lang="en-US" altLang="ja-JP" sz="1200" dirty="0">
                          <a:latin typeface="Arial" panose="020B0604020202020204" pitchFamily="34" charset="0"/>
                          <a:cs typeface="Arial" panose="020B0604020202020204" pitchFamily="34" charset="0"/>
                        </a:rPr>
                        <a:t>Biotin</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500μg</a:t>
                      </a:r>
                    </a:p>
                    <a:p>
                      <a:pPr algn="r"/>
                      <a:r>
                        <a:rPr kumimoji="1" lang="en-US" altLang="ja-JP" sz="1200" dirty="0">
                          <a:latin typeface="Arial" panose="020B0604020202020204" pitchFamily="34" charset="0"/>
                          <a:cs typeface="Arial" panose="020B0604020202020204" pitchFamily="34" charset="0"/>
                        </a:rPr>
                        <a:t>15μg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Biotin is a nutrient that helps maintain the health of the skin and mucous membranes.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r>
                        <a:rPr kumimoji="1" lang="en-US" altLang="ja-JP" sz="1200" dirty="0">
                          <a:latin typeface="Arial" panose="020B0604020202020204" pitchFamily="34" charset="0"/>
                          <a:cs typeface="Arial" panose="020B0604020202020204" pitchFamily="34" charset="0"/>
                        </a:rPr>
                        <a:t>Folic acid</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rial" panose="020B0604020202020204" pitchFamily="34" charset="0"/>
                          <a:cs typeface="Arial" panose="020B0604020202020204" pitchFamily="34" charset="0"/>
                        </a:rPr>
                        <a:t>200μg</a:t>
                      </a:r>
                    </a:p>
                    <a:p>
                      <a:pPr algn="r"/>
                      <a:r>
                        <a:rPr kumimoji="1" lang="en-US" altLang="ja-JP" sz="1200" dirty="0">
                          <a:latin typeface="Arial" panose="020B0604020202020204" pitchFamily="34" charset="0"/>
                          <a:cs typeface="Arial" panose="020B0604020202020204" pitchFamily="34" charset="0"/>
                        </a:rPr>
                        <a:t>72μg</a:t>
                      </a:r>
                      <a:endParaRPr kumimoji="1" lang="ja-JP" altLang="en-US" sz="12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000" dirty="0">
                          <a:latin typeface="Arial" panose="020B0604020202020204" pitchFamily="34" charset="0"/>
                          <a:cs typeface="Arial" panose="020B0604020202020204" pitchFamily="34" charset="0"/>
                        </a:rPr>
                        <a:t>Folic acid is a nutrient that helps the formation of red blood cells.</a:t>
                      </a:r>
                    </a:p>
                    <a:p>
                      <a:r>
                        <a:rPr kumimoji="1" lang="en-US" altLang="ja-JP" sz="1000" dirty="0">
                          <a:latin typeface="Arial" panose="020B0604020202020204" pitchFamily="34" charset="0"/>
                          <a:cs typeface="Arial" panose="020B0604020202020204" pitchFamily="34" charset="0"/>
                        </a:rPr>
                        <a:t>Folic acid is a nutrient that contributes to the normal development of the fetus.</a:t>
                      </a:r>
                      <a:endParaRPr kumimoji="1" lang="ja-JP" alt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7181212"/>
                  </a:ext>
                </a:extLst>
              </a:tr>
            </a:tbl>
          </a:graphicData>
        </a:graphic>
      </p:graphicFrame>
      <p:pic>
        <p:nvPicPr>
          <p:cNvPr id="11" name="図 1">
            <a:extLst>
              <a:ext uri="{FF2B5EF4-FFF2-40B4-BE49-F238E27FC236}">
                <a16:creationId xmlns:a16="http://schemas.microsoft.com/office/drawing/2014/main" id="{8CD3F82A-D5EF-E9F5-7827-DC0084C3A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997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D89D6C-0B64-4169-3B10-0FA56566A75B}"/>
              </a:ext>
            </a:extLst>
          </p:cNvPr>
          <p:cNvSpPr>
            <a:spLocks noGrp="1"/>
          </p:cNvSpPr>
          <p:nvPr>
            <p:ph type="title"/>
          </p:nvPr>
        </p:nvSpPr>
        <p:spPr/>
        <p:txBody>
          <a:bodyPr/>
          <a:lstStyle/>
          <a:p>
            <a:endParaRPr kumimoji="1" lang="ja-JP" altLang="en-US" dirty="0"/>
          </a:p>
        </p:txBody>
      </p:sp>
      <p:sp>
        <p:nvSpPr>
          <p:cNvPr id="3" name="表プレースホルダー 2">
            <a:extLst>
              <a:ext uri="{FF2B5EF4-FFF2-40B4-BE49-F238E27FC236}">
                <a16:creationId xmlns:a16="http://schemas.microsoft.com/office/drawing/2014/main" id="{40109FFE-2982-5770-1610-085264DAF80C}"/>
              </a:ext>
            </a:extLst>
          </p:cNvPr>
          <p:cNvSpPr>
            <a:spLocks noGrp="1"/>
          </p:cNvSpPr>
          <p:nvPr>
            <p:ph type="tbl" idx="1"/>
          </p:nvPr>
        </p:nvSpPr>
        <p:spPr>
          <a:xfrm>
            <a:off x="609600" y="905574"/>
            <a:ext cx="10972800" cy="4194951"/>
          </a:xfrm>
        </p:spPr>
        <p:txBody>
          <a:bodyPr>
            <a:normAutofit/>
          </a:bodyPr>
          <a:lstStyle/>
          <a:p>
            <a:pPr marL="0" indent="0" algn="ctr">
              <a:buNone/>
            </a:pPr>
            <a:endParaRPr lang="en-US" altLang="ja-JP" sz="4000" b="1" dirty="0">
              <a:latin typeface="Arial" panose="020B0604020202020204" pitchFamily="34" charset="0"/>
              <a:cs typeface="Arial" panose="020B0604020202020204" pitchFamily="34" charset="0"/>
            </a:endParaRPr>
          </a:p>
          <a:p>
            <a:pPr marL="0" indent="0" algn="ctr">
              <a:buNone/>
            </a:pPr>
            <a:r>
              <a:rPr lang="en-US" altLang="ja-JP" sz="4000" b="1" dirty="0">
                <a:solidFill>
                  <a:srgbClr val="FF0000"/>
                </a:solidFill>
                <a:latin typeface="Arial" panose="020B0604020202020204" pitchFamily="34" charset="0"/>
                <a:cs typeface="Arial" panose="020B0604020202020204" pitchFamily="34" charset="0"/>
              </a:rPr>
              <a:t>FFC</a:t>
            </a:r>
          </a:p>
          <a:p>
            <a:pPr marL="0" indent="0" algn="ctr">
              <a:buNone/>
            </a:pPr>
            <a:r>
              <a:rPr lang="en-US" altLang="ja-JP" sz="2000" b="1" dirty="0">
                <a:solidFill>
                  <a:srgbClr val="002060"/>
                </a:solidFill>
                <a:latin typeface="Arial" panose="020B0604020202020204" pitchFamily="34" charset="0"/>
                <a:cs typeface="Arial" panose="020B0604020202020204" pitchFamily="34" charset="0"/>
              </a:rPr>
              <a:t>Foods with Function Claims</a:t>
            </a:r>
          </a:p>
          <a:p>
            <a:pPr marL="0" indent="0" algn="ctr">
              <a:buNone/>
            </a:pPr>
            <a:endParaRPr lang="en-US" altLang="ja-JP" dirty="0">
              <a:solidFill>
                <a:srgbClr val="002060"/>
              </a:solidFill>
              <a:latin typeface="Arial" panose="020B0604020202020204" pitchFamily="34" charset="0"/>
              <a:cs typeface="Arial" panose="020B0604020202020204" pitchFamily="34" charset="0"/>
            </a:endParaRPr>
          </a:p>
          <a:p>
            <a:pPr marL="0" indent="0" algn="ctr">
              <a:buNone/>
            </a:pPr>
            <a:r>
              <a:rPr lang="en-US" altLang="ja-JP" dirty="0">
                <a:solidFill>
                  <a:srgbClr val="002060"/>
                </a:solidFill>
                <a:latin typeface="Arial" panose="020B0604020202020204" pitchFamily="34" charset="0"/>
                <a:cs typeface="Arial" panose="020B0604020202020204" pitchFamily="34" charset="0"/>
              </a:rPr>
              <a:t>(Notification system, 2015~)</a:t>
            </a:r>
          </a:p>
          <a:p>
            <a:pPr marL="0" indent="0" algn="ctr">
              <a:buNone/>
            </a:pPr>
            <a:endParaRPr lang="ja-JP" altLang="en-US" dirty="0">
              <a:solidFill>
                <a:srgbClr val="002060"/>
              </a:solidFill>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4F6E98DF-1013-E616-CF37-48078008D7A2}"/>
              </a:ext>
            </a:extLst>
          </p:cNvPr>
          <p:cNvSpPr>
            <a:spLocks noGrp="1"/>
          </p:cNvSpPr>
          <p:nvPr>
            <p:ph type="sldNum" sz="quarter" idx="12"/>
          </p:nvPr>
        </p:nvSpPr>
        <p:spPr>
          <a:xfrm>
            <a:off x="9448800"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7C6D960F-F0D6-4FEC-9B37-53B77F11B4A6}" type="slidenum">
              <a:rPr kumimoji="1" lang="en-US" altLang="ja-JP"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en-US" altLang="ja-JP"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pic>
        <p:nvPicPr>
          <p:cNvPr id="10" name="図 1">
            <a:extLst>
              <a:ext uri="{FF2B5EF4-FFF2-40B4-BE49-F238E27FC236}">
                <a16:creationId xmlns:a16="http://schemas.microsoft.com/office/drawing/2014/main" id="{E533FE2C-9E95-5403-D36D-F29E1910AB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図 5" descr="文字の書かれた紙&#10;&#10;中程度の精度で自動的に生成された説明">
            <a:extLst>
              <a:ext uri="{FF2B5EF4-FFF2-40B4-BE49-F238E27FC236}">
                <a16:creationId xmlns:a16="http://schemas.microsoft.com/office/drawing/2014/main" id="{32B12B19-DE35-C6CD-2353-2F08C1FA6A0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878694">
            <a:off x="8182233" y="3561733"/>
            <a:ext cx="3880653" cy="3399452"/>
          </a:xfrm>
          <a:prstGeom prst="rect">
            <a:avLst/>
          </a:prstGeom>
        </p:spPr>
      </p:pic>
      <p:sp>
        <p:nvSpPr>
          <p:cNvPr id="7" name="テキスト ボックス 6">
            <a:extLst>
              <a:ext uri="{FF2B5EF4-FFF2-40B4-BE49-F238E27FC236}">
                <a16:creationId xmlns:a16="http://schemas.microsoft.com/office/drawing/2014/main" id="{EE6A9255-6BDC-B889-0BB8-896F53DE526D}"/>
              </a:ext>
            </a:extLst>
          </p:cNvPr>
          <p:cNvSpPr txBox="1"/>
          <p:nvPr/>
        </p:nvSpPr>
        <p:spPr>
          <a:xfrm rot="1122425">
            <a:off x="8643386" y="4367241"/>
            <a:ext cx="2608048" cy="18466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rPr>
              <a:t> FFC</a:t>
            </a:r>
            <a:endParaRPr kumimoji="1" lang="en-US" altLang="ja-JP" sz="10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endParaRPr>
          </a:p>
          <a:p>
            <a:pPr marL="182563" marR="0" lvl="0" indent="-182563"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FF0000"/>
                </a:solidFill>
                <a:effectLst/>
                <a:uLnTx/>
                <a:uFillTx/>
                <a:latin typeface="MV Boli" panose="02000500030200090000" pitchFamily="2" charset="0"/>
                <a:ea typeface="游ゴシック" panose="020B0400000000000000" pitchFamily="50" charset="-128"/>
                <a:cs typeface="MV Boli" panose="02000500030200090000" pitchFamily="2" charset="0"/>
              </a:rPr>
              <a:t>Systematic review for functional claims!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endParaRPr>
          </a:p>
          <a:p>
            <a:pPr marL="182563" marR="0" lvl="0" indent="-182563"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Product info is on the government Website</a:t>
            </a:r>
          </a:p>
          <a:p>
            <a:pPr marL="182563" marR="0" lvl="0" indent="-182563"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0000FF"/>
                </a:solidFill>
                <a:effectLst/>
                <a:uLnTx/>
                <a:uFillTx/>
                <a:latin typeface="游ゴシック" panose="02110004020202020204"/>
                <a:ea typeface="游ゴシック" panose="020B0400000000000000" pitchFamily="50" charset="-128"/>
                <a:cs typeface="+mn-cs"/>
              </a:rPr>
              <a:t>     ……</a:t>
            </a:r>
          </a:p>
        </p:txBody>
      </p:sp>
    </p:spTree>
    <p:extLst>
      <p:ext uri="{BB962C8B-B14F-4D97-AF65-F5344CB8AC3E}">
        <p14:creationId xmlns:p14="http://schemas.microsoft.com/office/powerpoint/2010/main" val="1128052388"/>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1"/>
            <a:ext cx="12192000" cy="365126"/>
          </a:xfrm>
          <a:solidFill>
            <a:schemeClr val="accent6">
              <a:lumMod val="20000"/>
              <a:lumOff val="80000"/>
            </a:schemeClr>
          </a:solidFill>
        </p:spPr>
        <p:txBody>
          <a:bodyPr>
            <a:noAutofit/>
          </a:bodyPr>
          <a:lstStyle/>
          <a:p>
            <a:r>
              <a:rPr kumimoji="1" lang="en-US" altLang="ja-JP" sz="2000" b="1" dirty="0">
                <a:latin typeface="Arial" panose="020B0604020202020204" pitchFamily="34" charset="0"/>
                <a:cs typeface="Arial" panose="020B0604020202020204" pitchFamily="34" charset="0"/>
              </a:rPr>
              <a:t>Basic concept of FFC and the notification procedure</a:t>
            </a:r>
            <a:endParaRPr kumimoji="1" lang="ja-JP" altLang="en-US" sz="2000" dirty="0"/>
          </a:p>
        </p:txBody>
      </p:sp>
      <p:graphicFrame>
        <p:nvGraphicFramePr>
          <p:cNvPr id="7" name="コンテンツ プレースホルダー 6">
            <a:extLst>
              <a:ext uri="{FF2B5EF4-FFF2-40B4-BE49-F238E27FC236}">
                <a16:creationId xmlns:a16="http://schemas.microsoft.com/office/drawing/2014/main" id="{0B4911D4-6413-BAB2-4362-F6F3B62BB964}"/>
              </a:ext>
            </a:extLst>
          </p:cNvPr>
          <p:cNvGraphicFramePr>
            <a:graphicFrameLocks noGrp="1"/>
          </p:cNvGraphicFramePr>
          <p:nvPr>
            <p:ph idx="1"/>
            <p:extLst>
              <p:ext uri="{D42A27DB-BD31-4B8C-83A1-F6EECF244321}">
                <p14:modId xmlns:p14="http://schemas.microsoft.com/office/powerpoint/2010/main" val="2284688539"/>
              </p:ext>
            </p:extLst>
          </p:nvPr>
        </p:nvGraphicFramePr>
        <p:xfrm>
          <a:off x="138381" y="446383"/>
          <a:ext cx="11915238" cy="2355494"/>
        </p:xfrm>
        <a:graphic>
          <a:graphicData uri="http://schemas.openxmlformats.org/drawingml/2006/table">
            <a:tbl>
              <a:tblPr firstRow="1" bandRow="1">
                <a:tableStyleId>{3B4B98B0-60AC-42C2-AFA5-B58CD77FA1E5}</a:tableStyleId>
              </a:tblPr>
              <a:tblGrid>
                <a:gridCol w="4557977">
                  <a:extLst>
                    <a:ext uri="{9D8B030D-6E8A-4147-A177-3AD203B41FA5}">
                      <a16:colId xmlns:a16="http://schemas.microsoft.com/office/drawing/2014/main" val="1546673824"/>
                    </a:ext>
                  </a:extLst>
                </a:gridCol>
                <a:gridCol w="7357261">
                  <a:extLst>
                    <a:ext uri="{9D8B030D-6E8A-4147-A177-3AD203B41FA5}">
                      <a16:colId xmlns:a16="http://schemas.microsoft.com/office/drawing/2014/main" val="2406088419"/>
                    </a:ext>
                  </a:extLst>
                </a:gridCol>
              </a:tblGrid>
              <a:tr h="417881">
                <a:tc>
                  <a:txBody>
                    <a:bodyPr/>
                    <a:lstStyle/>
                    <a:p>
                      <a:pPr marL="269875" indent="-269875">
                        <a:buClr>
                          <a:srgbClr val="FF9900"/>
                        </a:buClr>
                        <a:buFont typeface="Wingdings" panose="05000000000000000000" pitchFamily="2" charset="2"/>
                        <a:buChar char="n"/>
                      </a:pPr>
                      <a:r>
                        <a:rPr kumimoji="1" lang="en-US" altLang="ja-JP" sz="1400" b="1" i="0" kern="1200" dirty="0">
                          <a:solidFill>
                            <a:srgbClr val="002060"/>
                          </a:solidFill>
                          <a:effectLst/>
                          <a:latin typeface="Arial" panose="020B0604020202020204" pitchFamily="34" charset="0"/>
                          <a:ea typeface="+mn-ea"/>
                          <a:cs typeface="Arial" panose="020B0604020202020204" pitchFamily="34" charset="0"/>
                        </a:rPr>
                        <a:t>System for conducting </a:t>
                      </a:r>
                      <a:r>
                        <a:rPr kumimoji="1" lang="en-US" altLang="ja-JP" sz="1400" b="1" i="0" kern="1200" dirty="0">
                          <a:solidFill>
                            <a:srgbClr val="FF0000"/>
                          </a:solidFill>
                          <a:effectLst/>
                          <a:latin typeface="Arial" panose="020B0604020202020204" pitchFamily="34" charset="0"/>
                          <a:ea typeface="+mn-ea"/>
                          <a:cs typeface="Arial" panose="020B0604020202020204" pitchFamily="34" charset="0"/>
                        </a:rPr>
                        <a:t>post-marketing checks</a:t>
                      </a:r>
                      <a:endParaRPr kumimoji="1" lang="ja-JP" altLang="en-US" sz="1400" b="1" dirty="0">
                        <a:solidFill>
                          <a:srgbClr val="FF000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563" indent="-182563" algn="l">
                        <a:buFont typeface="Arial" panose="020B0604020202020204" pitchFamily="34" charset="0"/>
                        <a:buChar char="•"/>
                      </a:pPr>
                      <a:r>
                        <a:rPr kumimoji="1" lang="en-US" altLang="ja-JP" sz="1400" b="0" dirty="0">
                          <a:latin typeface="Arial" panose="020B0604020202020204" pitchFamily="34" charset="0"/>
                          <a:cs typeface="Arial" panose="020B0604020202020204" pitchFamily="34" charset="0"/>
                        </a:rPr>
                        <a:t>Information on safety and efficacy of a product, and others has to be submitted to the Commissioner of Consumer Affaires Agency (CAA</a:t>
                      </a:r>
                      <a:r>
                        <a:rPr kumimoji="1" lang="ja-JP" altLang="en-US" sz="1400" b="0" dirty="0">
                          <a:latin typeface="Arial" panose="020B0604020202020204" pitchFamily="34" charset="0"/>
                          <a:cs typeface="Arial" panose="020B0604020202020204" pitchFamily="34" charset="0"/>
                        </a:rPr>
                        <a:t>）</a:t>
                      </a:r>
                      <a:endParaRPr kumimoji="1" lang="en-US" altLang="ja-JP" sz="1400" b="0" dirty="0">
                        <a:latin typeface="Arial" panose="020B0604020202020204" pitchFamily="34" charset="0"/>
                        <a:cs typeface="Arial" panose="020B0604020202020204" pitchFamily="34" charset="0"/>
                      </a:endParaRPr>
                    </a:p>
                    <a:p>
                      <a:pPr marL="182563" indent="-182563">
                        <a:buFont typeface="Arial" panose="020B0604020202020204" pitchFamily="34" charset="0"/>
                        <a:buChar char="•"/>
                      </a:pPr>
                      <a:r>
                        <a:rPr kumimoji="1" lang="en-US" altLang="ja-JP" sz="1400" b="0" dirty="0">
                          <a:solidFill>
                            <a:srgbClr val="0000FF"/>
                          </a:solidFill>
                          <a:latin typeface="Arial" panose="020B0604020202020204" pitchFamily="34" charset="0"/>
                          <a:cs typeface="Arial" panose="020B0604020202020204" pitchFamily="34" charset="0"/>
                        </a:rPr>
                        <a:t>The notified information on the product is disclosed on the website of the CAA.</a:t>
                      </a:r>
                      <a:endParaRPr kumimoji="1" lang="ja-JP" altLang="en-US" sz="1400" b="0" dirty="0">
                        <a:solidFill>
                          <a:srgbClr val="0000FF"/>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7964268"/>
                  </a:ext>
                </a:extLst>
              </a:tr>
              <a:tr h="504749">
                <a:tc>
                  <a:txBody>
                    <a:bodyPr/>
                    <a:lstStyle/>
                    <a:p>
                      <a:pPr marL="269875" indent="-269875">
                        <a:buClr>
                          <a:srgbClr val="FF9900"/>
                        </a:buClr>
                        <a:buFont typeface="Wingdings" panose="05000000000000000000" pitchFamily="2" charset="2"/>
                        <a:buChar char="n"/>
                      </a:pPr>
                      <a:r>
                        <a:rPr kumimoji="1" lang="en-US" altLang="ja-JP" sz="1600" b="1" dirty="0">
                          <a:solidFill>
                            <a:srgbClr val="FF0000"/>
                          </a:solidFill>
                          <a:latin typeface="Arial" panose="020B0604020202020204" pitchFamily="34" charset="0"/>
                          <a:cs typeface="Arial" panose="020B0604020202020204" pitchFamily="34" charset="0"/>
                        </a:rPr>
                        <a:t>Systematic literature review </a:t>
                      </a:r>
                      <a:r>
                        <a:rPr kumimoji="1" lang="en-US" altLang="ja-JP" sz="1400" b="1" dirty="0">
                          <a:solidFill>
                            <a:srgbClr val="002060"/>
                          </a:solidFill>
                          <a:latin typeface="Arial" panose="020B0604020202020204" pitchFamily="34" charset="0"/>
                          <a:cs typeface="Arial" panose="020B0604020202020204" pitchFamily="34" charset="0"/>
                        </a:rPr>
                        <a:t>or clinical trial is acceptable for the functional claims</a:t>
                      </a:r>
                      <a:endParaRPr kumimoji="1" lang="ja-JP" altLang="en-US" sz="1400" b="1" dirty="0">
                        <a:solidFill>
                          <a:srgbClr val="002060"/>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563" indent="-182563">
                        <a:buFont typeface="Arial" panose="020B0604020202020204" pitchFamily="34" charset="0"/>
                        <a:buChar char="•"/>
                      </a:pPr>
                      <a:r>
                        <a:rPr kumimoji="1" lang="en-US" altLang="ja-JP" sz="1400" dirty="0">
                          <a:solidFill>
                            <a:srgbClr val="0000FF"/>
                          </a:solidFill>
                          <a:latin typeface="Arial" panose="020B0604020202020204" pitchFamily="34" charset="0"/>
                          <a:cs typeface="Arial" panose="020B0604020202020204" pitchFamily="34" charset="0"/>
                        </a:rPr>
                        <a:t>Clinical trial(s) with the finished product is not essential requirement.</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628943"/>
                  </a:ext>
                </a:extLst>
              </a:tr>
              <a:tr h="737921">
                <a:tc>
                  <a:txBody>
                    <a:bodyPr/>
                    <a:lstStyle/>
                    <a:p>
                      <a:pPr marL="285750" indent="-285750">
                        <a:buClr>
                          <a:srgbClr val="FF9900"/>
                        </a:buClr>
                        <a:buFont typeface="Wingdings" panose="05000000000000000000" pitchFamily="2" charset="2"/>
                        <a:buChar char="n"/>
                      </a:pPr>
                      <a:r>
                        <a:rPr kumimoji="1" lang="en-US" altLang="ja-JP" sz="1400" b="1" dirty="0">
                          <a:solidFill>
                            <a:srgbClr val="002060"/>
                          </a:solidFill>
                          <a:latin typeface="Arial" panose="020B0604020202020204" pitchFamily="34" charset="0"/>
                          <a:cs typeface="Arial" panose="020B0604020202020204" pitchFamily="34" charset="0"/>
                        </a:rPr>
                        <a:t>Detail </a:t>
                      </a:r>
                      <a:r>
                        <a:rPr kumimoji="1" lang="en-US" altLang="ja-JP" sz="1400" b="1" dirty="0">
                          <a:solidFill>
                            <a:srgbClr val="FF0000"/>
                          </a:solidFill>
                          <a:latin typeface="Arial" panose="020B0604020202020204" pitchFamily="34" charset="0"/>
                          <a:cs typeface="Arial" panose="020B0604020202020204" pitchFamily="34" charset="0"/>
                        </a:rPr>
                        <a:t>labelling rules </a:t>
                      </a:r>
                      <a:r>
                        <a:rPr kumimoji="1" lang="en-US" altLang="ja-JP" sz="1400" b="1" dirty="0">
                          <a:solidFill>
                            <a:srgbClr val="002060"/>
                          </a:solidFill>
                          <a:latin typeface="Arial" panose="020B0604020202020204" pitchFamily="34" charset="0"/>
                          <a:cs typeface="Arial" panose="020B0604020202020204" pitchFamily="34" charset="0"/>
                        </a:rPr>
                        <a:t>were established</a:t>
                      </a:r>
                      <a:endParaRPr kumimoji="1" lang="ja-JP" altLang="en-US" sz="1400" b="1" dirty="0">
                        <a:solidFill>
                          <a:srgbClr val="002060"/>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563" indent="-182563">
                        <a:buFont typeface="Arial" panose="020B0604020202020204" pitchFamily="34" charset="0"/>
                        <a:buChar char="•"/>
                      </a:pPr>
                      <a:r>
                        <a:rPr kumimoji="1" lang="en-US" altLang="ja-JP" sz="1400" b="0" dirty="0" err="1">
                          <a:solidFill>
                            <a:srgbClr val="0000FF"/>
                          </a:solidFill>
                          <a:latin typeface="Arial" panose="020B0604020202020204" pitchFamily="34" charset="0"/>
                          <a:cs typeface="Arial" panose="020B0604020202020204" pitchFamily="34" charset="0"/>
                        </a:rPr>
                        <a:t>Disclamer</a:t>
                      </a:r>
                      <a:endParaRPr kumimoji="1" lang="en-US" altLang="ja-JP" sz="1400" b="0" dirty="0">
                        <a:solidFill>
                          <a:srgbClr val="0000FF"/>
                        </a:solidFill>
                        <a:latin typeface="Arial" panose="020B0604020202020204" pitchFamily="34" charset="0"/>
                        <a:cs typeface="Arial" panose="020B0604020202020204" pitchFamily="34" charset="0"/>
                      </a:endParaRPr>
                    </a:p>
                    <a:p>
                      <a:pPr marL="358775" indent="-358775">
                        <a:buFont typeface="Arial" panose="020B0604020202020204" pitchFamily="34" charset="0"/>
                        <a:buNone/>
                      </a:pPr>
                      <a:r>
                        <a:rPr kumimoji="1" lang="en-US" altLang="ja-JP" sz="1400" dirty="0">
                          <a:latin typeface="Arial" panose="020B0604020202020204" pitchFamily="34" charset="0"/>
                          <a:cs typeface="Arial" panose="020B0604020202020204" pitchFamily="34" charset="0"/>
                        </a:rPr>
                        <a:t>      </a:t>
                      </a:r>
                      <a:r>
                        <a:rPr kumimoji="1" lang="en-US" altLang="ja-JP" sz="1400" b="1" dirty="0">
                          <a:solidFill>
                            <a:srgbClr val="0000FF"/>
                          </a:solidFill>
                          <a:latin typeface="Arial" panose="020B0604020202020204" pitchFamily="34" charset="0"/>
                          <a:cs typeface="Arial" panose="020B0604020202020204" pitchFamily="34" charset="0"/>
                        </a:rPr>
                        <a:t>“Unlike FOSHU, this product has not been individually evaluated by the Commissioner of  CAA” </a:t>
                      </a:r>
                      <a:r>
                        <a:rPr kumimoji="1" lang="en-US" altLang="ja-JP" sz="1400" dirty="0">
                          <a:latin typeface="Arial" panose="020B0604020202020204" pitchFamily="34" charset="0"/>
                          <a:cs typeface="Arial" panose="020B0604020202020204" pitchFamily="34" charset="0"/>
                        </a:rPr>
                        <a:t>must be described. (The rest of the details are omitted.) </a:t>
                      </a:r>
                      <a:endParaRPr kumimoji="1" lang="ja-JP" altLang="en-US" sz="14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03914"/>
                  </a:ext>
                </a:extLst>
              </a:tr>
              <a:tr h="337413">
                <a:tc>
                  <a:txBody>
                    <a:bodyPr/>
                    <a:lstStyle/>
                    <a:p>
                      <a:pPr marL="285750" indent="-285750">
                        <a:buClr>
                          <a:srgbClr val="FF9900"/>
                        </a:buClr>
                        <a:buFont typeface="Wingdings" panose="05000000000000000000" pitchFamily="2" charset="2"/>
                        <a:buChar char="n"/>
                      </a:pPr>
                      <a:r>
                        <a:rPr kumimoji="1" lang="en-US" altLang="ja-JP" sz="1400" b="1" dirty="0">
                          <a:solidFill>
                            <a:srgbClr val="FF0000"/>
                          </a:solidFill>
                        </a:rPr>
                        <a:t>Fresh foods</a:t>
                      </a:r>
                      <a:r>
                        <a:rPr kumimoji="1" lang="en-US" altLang="ja-JP" sz="1400" b="1" dirty="0">
                          <a:solidFill>
                            <a:srgbClr val="002060"/>
                          </a:solidFill>
                        </a:rPr>
                        <a:t> are also the subject of FFC</a:t>
                      </a:r>
                      <a:endParaRPr kumimoji="1" lang="ja-JP" altLang="en-US" sz="1400" b="1" dirty="0">
                        <a:solidFill>
                          <a:srgbClr val="00206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4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0665082"/>
                  </a:ext>
                </a:extLst>
              </a:tr>
            </a:tbl>
          </a:graphicData>
        </a:graphic>
      </p:graphicFrame>
      <p:sp>
        <p:nvSpPr>
          <p:cNvPr id="4" name="スライド番号プレースホルダー 3">
            <a:extLst>
              <a:ext uri="{FF2B5EF4-FFF2-40B4-BE49-F238E27FC236}">
                <a16:creationId xmlns:a16="http://schemas.microsoft.com/office/drawing/2014/main" id="{4B565861-BB30-D0CC-55E8-48F3DABD5D98}"/>
              </a:ext>
            </a:extLst>
          </p:cNvPr>
          <p:cNvSpPr>
            <a:spLocks noGrp="1"/>
          </p:cNvSpPr>
          <p:nvPr>
            <p:ph type="sldNum" sz="quarter" idx="12"/>
          </p:nvPr>
        </p:nvSpPr>
        <p:spPr>
          <a:xfrm>
            <a:off x="9448798" y="6492875"/>
            <a:ext cx="2743200" cy="365125"/>
          </a:xfrm>
        </p:spPr>
        <p:txBody>
          <a:bodyPr anchor="b"/>
          <a:lstStyle/>
          <a:p>
            <a:fld id="{8763A3B6-95A3-4DD6-AF44-B82C74516725}" type="slidenum">
              <a:rPr kumimoji="1" lang="ja-JP" altLang="en-US" sz="1400" smtClean="0"/>
              <a:t>13</a:t>
            </a:fld>
            <a:endParaRPr kumimoji="1" lang="ja-JP" altLang="en-US" sz="1400" dirty="0"/>
          </a:p>
        </p:txBody>
      </p:sp>
      <p:sp>
        <p:nvSpPr>
          <p:cNvPr id="8" name="正方形/長方形 7">
            <a:extLst>
              <a:ext uri="{FF2B5EF4-FFF2-40B4-BE49-F238E27FC236}">
                <a16:creationId xmlns:a16="http://schemas.microsoft.com/office/drawing/2014/main" id="{E7D1AB00-FDF1-3450-EBDD-5F7F52E8456E}"/>
              </a:ext>
            </a:extLst>
          </p:cNvPr>
          <p:cNvSpPr/>
          <p:nvPr/>
        </p:nvSpPr>
        <p:spPr>
          <a:xfrm>
            <a:off x="2998468" y="3058045"/>
            <a:ext cx="5281574" cy="320040"/>
          </a:xfrm>
          <a:prstGeom prst="rect">
            <a:avLst/>
          </a:prstGeom>
          <a:solidFill>
            <a:srgbClr val="FFFF00"/>
          </a:solidFill>
          <a:ln w="952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0000FF"/>
                </a:solidFill>
                <a:latin typeface="Arial" panose="020B0604020202020204" pitchFamily="34" charset="0"/>
                <a:cs typeface="Arial" panose="020B0604020202020204" pitchFamily="34" charset="0"/>
              </a:rPr>
              <a:t>Notification procedure for FFC </a:t>
            </a:r>
            <a:endParaRPr kumimoji="1" lang="ja-JP" altLang="en-US" b="1" dirty="0">
              <a:solidFill>
                <a:srgbClr val="0000FF"/>
              </a:solidFill>
              <a:latin typeface="Arial" panose="020B0604020202020204" pitchFamily="34" charset="0"/>
              <a:cs typeface="Arial" panose="020B0604020202020204" pitchFamily="34" charset="0"/>
            </a:endParaRPr>
          </a:p>
        </p:txBody>
      </p:sp>
      <p:sp>
        <p:nvSpPr>
          <p:cNvPr id="10" name="正方形/長方形 9">
            <a:extLst>
              <a:ext uri="{FF2B5EF4-FFF2-40B4-BE49-F238E27FC236}">
                <a16:creationId xmlns:a16="http://schemas.microsoft.com/office/drawing/2014/main" id="{1A90BAB1-ACA4-7A07-926E-CF3C80BD6AC6}"/>
              </a:ext>
            </a:extLst>
          </p:cNvPr>
          <p:cNvSpPr/>
          <p:nvPr/>
        </p:nvSpPr>
        <p:spPr>
          <a:xfrm>
            <a:off x="4090492" y="3719523"/>
            <a:ext cx="1452678" cy="1598627"/>
          </a:xfrm>
          <a:prstGeom prst="rect">
            <a:avLst/>
          </a:prstGeom>
          <a:solidFill>
            <a:schemeClr val="accent4">
              <a:lumMod val="5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1600" b="1" dirty="0">
                <a:solidFill>
                  <a:schemeClr val="bg1"/>
                </a:solidFill>
                <a:latin typeface="Arial" panose="020B0604020202020204" pitchFamily="34" charset="0"/>
                <a:cs typeface="Arial" panose="020B0604020202020204" pitchFamily="34" charset="0"/>
              </a:rPr>
              <a:t>Formal confirmation of the notified   documents by the CAA.</a:t>
            </a:r>
            <a:endParaRPr kumimoji="1" lang="ja-JP" altLang="en-US" sz="1600" b="1" dirty="0">
              <a:solidFill>
                <a:schemeClr val="bg1"/>
              </a:solidFill>
              <a:latin typeface="Arial" panose="020B0604020202020204" pitchFamily="34" charset="0"/>
              <a:cs typeface="Arial" panose="020B0604020202020204" pitchFamily="34" charset="0"/>
            </a:endParaRPr>
          </a:p>
        </p:txBody>
      </p:sp>
      <p:sp>
        <p:nvSpPr>
          <p:cNvPr id="11" name="正方形/長方形 10">
            <a:extLst>
              <a:ext uri="{FF2B5EF4-FFF2-40B4-BE49-F238E27FC236}">
                <a16:creationId xmlns:a16="http://schemas.microsoft.com/office/drawing/2014/main" id="{F31BC581-F96F-3E72-3ADF-DF6E207D8E3C}"/>
              </a:ext>
            </a:extLst>
          </p:cNvPr>
          <p:cNvSpPr/>
          <p:nvPr/>
        </p:nvSpPr>
        <p:spPr>
          <a:xfrm>
            <a:off x="5939486" y="3719522"/>
            <a:ext cx="1452679" cy="1598628"/>
          </a:xfrm>
          <a:prstGeom prst="rect">
            <a:avLst/>
          </a:prstGeom>
          <a:solidFill>
            <a:schemeClr val="accent4">
              <a:lumMod val="50000"/>
            </a:schemeClr>
          </a:solidFill>
          <a:ln w="381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1600" b="1" dirty="0">
                <a:solidFill>
                  <a:schemeClr val="bg1"/>
                </a:solidFill>
                <a:latin typeface="Arial" panose="020B0604020202020204" pitchFamily="34" charset="0"/>
                <a:cs typeface="Arial" panose="020B0604020202020204" pitchFamily="34" charset="0"/>
              </a:rPr>
              <a:t>Publication of the notified documents on the CAA’s website</a:t>
            </a:r>
            <a:endParaRPr kumimoji="1" lang="ja-JP" altLang="en-US" sz="1600" b="1" dirty="0">
              <a:solidFill>
                <a:schemeClr val="bg1"/>
              </a:solidFill>
              <a:latin typeface="Arial" panose="020B0604020202020204" pitchFamily="34" charset="0"/>
              <a:cs typeface="Arial" panose="020B0604020202020204" pitchFamily="34" charset="0"/>
            </a:endParaRPr>
          </a:p>
        </p:txBody>
      </p:sp>
      <p:sp>
        <p:nvSpPr>
          <p:cNvPr id="12" name="正方形/長方形 11">
            <a:extLst>
              <a:ext uri="{FF2B5EF4-FFF2-40B4-BE49-F238E27FC236}">
                <a16:creationId xmlns:a16="http://schemas.microsoft.com/office/drawing/2014/main" id="{B3D220C0-5F2E-5E15-D810-04E9F213C778}"/>
              </a:ext>
            </a:extLst>
          </p:cNvPr>
          <p:cNvSpPr/>
          <p:nvPr/>
        </p:nvSpPr>
        <p:spPr>
          <a:xfrm>
            <a:off x="7788480" y="3743070"/>
            <a:ext cx="4027244" cy="395020"/>
          </a:xfrm>
          <a:prstGeom prst="rect">
            <a:avLst/>
          </a:prstGeom>
          <a:gradFill flip="none" rotWithShape="1">
            <a:gsLst>
              <a:gs pos="0">
                <a:schemeClr val="accent1">
                  <a:shade val="30000"/>
                  <a:satMod val="115000"/>
                </a:schemeClr>
              </a:gs>
              <a:gs pos="42000">
                <a:schemeClr val="accent1">
                  <a:shade val="67500"/>
                  <a:satMod val="115000"/>
                </a:schemeClr>
              </a:gs>
              <a:gs pos="75000">
                <a:schemeClr val="accent1">
                  <a:shade val="100000"/>
                  <a:satMod val="115000"/>
                  <a:alpha val="66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600" b="1" dirty="0">
                <a:latin typeface="Arial" panose="020B0604020202020204" pitchFamily="34" charset="0"/>
                <a:cs typeface="Arial" panose="020B0604020202020204" pitchFamily="34" charset="0"/>
              </a:rPr>
              <a:t>M</a:t>
            </a:r>
            <a:r>
              <a:rPr kumimoji="1" lang="en-US" altLang="ja-JP" sz="1600" b="1" dirty="0">
                <a:latin typeface="Arial" panose="020B0604020202020204" pitchFamily="34" charset="0"/>
                <a:cs typeface="Arial" panose="020B0604020202020204" pitchFamily="34" charset="0"/>
              </a:rPr>
              <a:t>arketing </a:t>
            </a:r>
            <a:endParaRPr kumimoji="1" lang="ja-JP" altLang="en-US" sz="1600" b="1" dirty="0">
              <a:latin typeface="Arial" panose="020B0604020202020204" pitchFamily="34" charset="0"/>
              <a:cs typeface="Arial" panose="020B0604020202020204" pitchFamily="34" charset="0"/>
            </a:endParaRPr>
          </a:p>
        </p:txBody>
      </p:sp>
      <p:sp>
        <p:nvSpPr>
          <p:cNvPr id="6" name="正方形/長方形 5">
            <a:extLst>
              <a:ext uri="{FF2B5EF4-FFF2-40B4-BE49-F238E27FC236}">
                <a16:creationId xmlns:a16="http://schemas.microsoft.com/office/drawing/2014/main" id="{2AFA017C-3195-FB26-962D-4B5540FE83D2}"/>
              </a:ext>
            </a:extLst>
          </p:cNvPr>
          <p:cNvSpPr/>
          <p:nvPr/>
        </p:nvSpPr>
        <p:spPr>
          <a:xfrm>
            <a:off x="8280042" y="4284957"/>
            <a:ext cx="935119" cy="8997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bg1"/>
                </a:solidFill>
                <a:latin typeface="Arial" panose="020B0604020202020204" pitchFamily="34" charset="0"/>
                <a:cs typeface="Arial" panose="020B0604020202020204" pitchFamily="34" charset="0"/>
              </a:rPr>
              <a:t>Food business operator</a:t>
            </a:r>
            <a:endParaRPr kumimoji="1" lang="ja-JP" altLang="en-US" sz="1400" dirty="0">
              <a:solidFill>
                <a:schemeClr val="bg1"/>
              </a:solidFill>
              <a:latin typeface="Arial" panose="020B0604020202020204" pitchFamily="34" charset="0"/>
              <a:cs typeface="Arial" panose="020B0604020202020204" pitchFamily="34" charset="0"/>
            </a:endParaRPr>
          </a:p>
        </p:txBody>
      </p:sp>
      <p:sp>
        <p:nvSpPr>
          <p:cNvPr id="13" name="矢印: 五方向 12">
            <a:extLst>
              <a:ext uri="{FF2B5EF4-FFF2-40B4-BE49-F238E27FC236}">
                <a16:creationId xmlns:a16="http://schemas.microsoft.com/office/drawing/2014/main" id="{06DCCC95-2E74-CBBA-7C64-F670B2AEEA03}"/>
              </a:ext>
            </a:extLst>
          </p:cNvPr>
          <p:cNvSpPr/>
          <p:nvPr/>
        </p:nvSpPr>
        <p:spPr>
          <a:xfrm>
            <a:off x="9215161" y="4284957"/>
            <a:ext cx="2827180" cy="899765"/>
          </a:xfrm>
          <a:prstGeom prst="homePlate">
            <a:avLst>
              <a:gd name="adj" fmla="val 16187"/>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Clr>
                <a:srgbClr val="FF0000"/>
              </a:buClr>
              <a:buFont typeface="Wingdings" panose="05000000000000000000" pitchFamily="2" charset="2"/>
              <a:buChar char="u"/>
            </a:pPr>
            <a:r>
              <a:rPr kumimoji="1" lang="en-US" altLang="ja-JP" sz="1400" dirty="0">
                <a:solidFill>
                  <a:schemeClr val="tx1"/>
                </a:solidFill>
                <a:latin typeface="Arial" panose="020B0604020202020204" pitchFamily="34" charset="0"/>
                <a:cs typeface="Arial" panose="020B0604020202020204" pitchFamily="34" charset="0"/>
              </a:rPr>
              <a:t>Appropriate quality control</a:t>
            </a:r>
          </a:p>
          <a:p>
            <a:pPr marL="285750" indent="-285750">
              <a:buClr>
                <a:srgbClr val="FF0000"/>
              </a:buClr>
              <a:buFont typeface="Wingdings" panose="05000000000000000000" pitchFamily="2" charset="2"/>
              <a:buChar char="u"/>
            </a:pPr>
            <a:r>
              <a:rPr lang="en-US" altLang="ja-JP" sz="1400" dirty="0">
                <a:solidFill>
                  <a:schemeClr val="tx1"/>
                </a:solidFill>
                <a:latin typeface="Arial" panose="020B0604020202020204" pitchFamily="34" charset="0"/>
                <a:cs typeface="Arial" panose="020B0604020202020204" pitchFamily="34" charset="0"/>
              </a:rPr>
              <a:t>Collecting information on adverse events, etc.</a:t>
            </a:r>
          </a:p>
          <a:p>
            <a:pPr marL="285750" indent="-285750">
              <a:buClr>
                <a:srgbClr val="FF0000"/>
              </a:buClr>
              <a:buFont typeface="Wingdings" panose="05000000000000000000" pitchFamily="2" charset="2"/>
              <a:buChar char="u"/>
            </a:pPr>
            <a:r>
              <a:rPr kumimoji="1" lang="en-US" altLang="ja-JP" sz="1400" dirty="0">
                <a:solidFill>
                  <a:schemeClr val="tx1"/>
                </a:solidFill>
                <a:latin typeface="Arial" panose="020B0604020202020204" pitchFamily="34" charset="0"/>
                <a:cs typeface="Arial" panose="020B0604020202020204" pitchFamily="34" charset="0"/>
              </a:rPr>
              <a:t>Collecting new information, etc.</a:t>
            </a:r>
            <a:endParaRPr kumimoji="1" lang="ja-JP" altLang="en-US" sz="1400" dirty="0">
              <a:solidFill>
                <a:schemeClr val="tx1"/>
              </a:solidFill>
              <a:latin typeface="Arial" panose="020B0604020202020204" pitchFamily="34" charset="0"/>
              <a:cs typeface="Arial" panose="020B0604020202020204" pitchFamily="34" charset="0"/>
            </a:endParaRPr>
          </a:p>
        </p:txBody>
      </p:sp>
      <p:sp>
        <p:nvSpPr>
          <p:cNvPr id="14" name="正方形/長方形 13">
            <a:extLst>
              <a:ext uri="{FF2B5EF4-FFF2-40B4-BE49-F238E27FC236}">
                <a16:creationId xmlns:a16="http://schemas.microsoft.com/office/drawing/2014/main" id="{CB723705-7D55-454D-C382-29898DE93D8B}"/>
              </a:ext>
            </a:extLst>
          </p:cNvPr>
          <p:cNvSpPr/>
          <p:nvPr/>
        </p:nvSpPr>
        <p:spPr>
          <a:xfrm>
            <a:off x="8271674" y="5184723"/>
            <a:ext cx="935120" cy="15721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bg1"/>
                </a:solidFill>
                <a:latin typeface="Arial" panose="020B0604020202020204" pitchFamily="34" charset="0"/>
                <a:cs typeface="Arial" panose="020B0604020202020204" pitchFamily="34" charset="0"/>
              </a:rPr>
              <a:t>The </a:t>
            </a:r>
            <a:r>
              <a:rPr kumimoji="1" lang="en-US" altLang="ja-JP" sz="1400" dirty="0" err="1">
                <a:solidFill>
                  <a:schemeClr val="bg1"/>
                </a:solidFill>
                <a:latin typeface="Arial" panose="020B0604020202020204" pitchFamily="34" charset="0"/>
                <a:cs typeface="Arial" panose="020B0604020202020204" pitchFamily="34" charset="0"/>
              </a:rPr>
              <a:t>administ</a:t>
            </a:r>
            <a:r>
              <a:rPr kumimoji="1" lang="en-US" altLang="ja-JP" sz="1400" dirty="0">
                <a:solidFill>
                  <a:schemeClr val="bg1"/>
                </a:solidFill>
                <a:latin typeface="Arial" panose="020B0604020202020204" pitchFamily="34" charset="0"/>
                <a:cs typeface="Arial" panose="020B0604020202020204" pitchFamily="34" charset="0"/>
              </a:rPr>
              <a:t>-</a:t>
            </a:r>
          </a:p>
          <a:p>
            <a:r>
              <a:rPr kumimoji="1" lang="en-US" altLang="ja-JP" sz="1400" dirty="0">
                <a:solidFill>
                  <a:schemeClr val="bg1"/>
                </a:solidFill>
                <a:latin typeface="Arial" panose="020B0604020202020204" pitchFamily="34" charset="0"/>
                <a:cs typeface="Arial" panose="020B0604020202020204" pitchFamily="34" charset="0"/>
              </a:rPr>
              <a:t>ration</a:t>
            </a:r>
            <a:endParaRPr kumimoji="1" lang="ja-JP" altLang="en-US" sz="1400" dirty="0">
              <a:solidFill>
                <a:schemeClr val="bg1"/>
              </a:solidFill>
              <a:latin typeface="Arial" panose="020B0604020202020204" pitchFamily="34" charset="0"/>
              <a:cs typeface="Arial" panose="020B0604020202020204" pitchFamily="34" charset="0"/>
            </a:endParaRPr>
          </a:p>
        </p:txBody>
      </p:sp>
      <p:sp>
        <p:nvSpPr>
          <p:cNvPr id="15" name="矢印: 五方向 14">
            <a:extLst>
              <a:ext uri="{FF2B5EF4-FFF2-40B4-BE49-F238E27FC236}">
                <a16:creationId xmlns:a16="http://schemas.microsoft.com/office/drawing/2014/main" id="{0E7B5234-AEBD-16AB-0E5A-7FD9A1480493}"/>
              </a:ext>
            </a:extLst>
          </p:cNvPr>
          <p:cNvSpPr/>
          <p:nvPr/>
        </p:nvSpPr>
        <p:spPr>
          <a:xfrm>
            <a:off x="9215161" y="5184722"/>
            <a:ext cx="2895000" cy="1572186"/>
          </a:xfrm>
          <a:prstGeom prst="homePlate">
            <a:avLst>
              <a:gd name="adj" fmla="val 13119"/>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Clr>
                <a:srgbClr val="0000FF"/>
              </a:buClr>
              <a:buFont typeface="Wingdings" panose="05000000000000000000" pitchFamily="2" charset="2"/>
              <a:buChar char="u"/>
            </a:pPr>
            <a:r>
              <a:rPr lang="en-US" altLang="ja-JP" sz="1400" dirty="0">
                <a:solidFill>
                  <a:schemeClr val="tx1"/>
                </a:solidFill>
                <a:latin typeface="Arial" panose="020B0604020202020204" pitchFamily="34" charset="0"/>
                <a:cs typeface="Arial" panose="020B0604020202020204" pitchFamily="34" charset="0"/>
              </a:rPr>
              <a:t>Collecting information on adverse events, etc.</a:t>
            </a:r>
          </a:p>
          <a:p>
            <a:pPr marL="285750" indent="-285750">
              <a:buClr>
                <a:srgbClr val="0000FF"/>
              </a:buClr>
              <a:buFont typeface="Wingdings" panose="05000000000000000000" pitchFamily="2" charset="2"/>
              <a:buChar char="u"/>
            </a:pPr>
            <a:r>
              <a:rPr kumimoji="1" lang="en-US" altLang="ja-JP" sz="1400" dirty="0">
                <a:solidFill>
                  <a:schemeClr val="tx1"/>
                </a:solidFill>
                <a:latin typeface="Arial" panose="020B0604020202020204" pitchFamily="34" charset="0"/>
                <a:cs typeface="Arial" panose="020B0604020202020204" pitchFamily="34" charset="0"/>
              </a:rPr>
              <a:t>Instructions, orders or public announcements based on food labelling (e.g. measures to prevent the distribution of dangerous products)</a:t>
            </a:r>
            <a:endParaRPr kumimoji="1" lang="ja-JP" altLang="en-US" sz="1400" dirty="0">
              <a:solidFill>
                <a:schemeClr val="tx1"/>
              </a:solidFill>
              <a:latin typeface="Arial" panose="020B0604020202020204" pitchFamily="34" charset="0"/>
              <a:cs typeface="Arial" panose="020B0604020202020204" pitchFamily="34" charset="0"/>
            </a:endParaRPr>
          </a:p>
        </p:txBody>
      </p:sp>
      <p:grpSp>
        <p:nvGrpSpPr>
          <p:cNvPr id="19" name="グループ化 18">
            <a:extLst>
              <a:ext uri="{FF2B5EF4-FFF2-40B4-BE49-F238E27FC236}">
                <a16:creationId xmlns:a16="http://schemas.microsoft.com/office/drawing/2014/main" id="{A960F976-F87A-9841-2620-D0E474E18952}"/>
              </a:ext>
            </a:extLst>
          </p:cNvPr>
          <p:cNvGrpSpPr/>
          <p:nvPr/>
        </p:nvGrpSpPr>
        <p:grpSpPr>
          <a:xfrm>
            <a:off x="138063" y="3723599"/>
            <a:ext cx="3555795" cy="2803958"/>
            <a:chOff x="148438" y="3277882"/>
            <a:chExt cx="3555795" cy="2803958"/>
          </a:xfrm>
        </p:grpSpPr>
        <p:sp>
          <p:nvSpPr>
            <p:cNvPr id="17" name="正方形/長方形 16">
              <a:extLst>
                <a:ext uri="{FF2B5EF4-FFF2-40B4-BE49-F238E27FC236}">
                  <a16:creationId xmlns:a16="http://schemas.microsoft.com/office/drawing/2014/main" id="{C051A469-C462-EEE1-C0B6-AA85625D07A8}"/>
                </a:ext>
              </a:extLst>
            </p:cNvPr>
            <p:cNvSpPr/>
            <p:nvPr/>
          </p:nvSpPr>
          <p:spPr>
            <a:xfrm>
              <a:off x="158493" y="3844900"/>
              <a:ext cx="3545740" cy="2236940"/>
            </a:xfrm>
            <a:prstGeom prst="rect">
              <a:avLst/>
            </a:prstGeom>
            <a:solidFill>
              <a:srgbClr val="EEF8FC"/>
            </a:solidFill>
            <a:ln w="381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1400" dirty="0">
                  <a:solidFill>
                    <a:schemeClr val="tx1"/>
                  </a:solidFill>
                  <a:latin typeface="Arial" panose="020B0604020202020204" pitchFamily="34" charset="0"/>
                  <a:cs typeface="Arial" panose="020B0604020202020204" pitchFamily="34" charset="0"/>
                </a:rPr>
                <a:t>Details of the product labelling</a:t>
              </a:r>
            </a:p>
            <a:p>
              <a:pPr marL="358775" indent="-177800">
                <a:buFont typeface="Arial" panose="020B0604020202020204" pitchFamily="34" charset="0"/>
                <a:buChar char="•"/>
              </a:pPr>
              <a:r>
                <a:rPr lang="en-US" altLang="ja-JP" sz="1400" dirty="0">
                  <a:solidFill>
                    <a:schemeClr val="tx1"/>
                  </a:solidFill>
                  <a:latin typeface="Arial" panose="020B0604020202020204" pitchFamily="34" charset="0"/>
                  <a:cs typeface="Arial" panose="020B0604020202020204" pitchFamily="34" charset="0"/>
                </a:rPr>
                <a:t> Basic information of a food business operator (Name and contact details, etc.)</a:t>
              </a:r>
            </a:p>
            <a:p>
              <a:pPr marL="358775" indent="-177800">
                <a:buFont typeface="Arial" panose="020B0604020202020204" pitchFamily="34" charset="0"/>
                <a:buChar char="•"/>
              </a:pPr>
              <a:r>
                <a:rPr kumimoji="1" lang="en-US" altLang="ja-JP" sz="1400" dirty="0">
                  <a:solidFill>
                    <a:schemeClr val="tx1"/>
                  </a:solidFill>
                  <a:latin typeface="Arial" panose="020B0604020202020204" pitchFamily="34" charset="0"/>
                  <a:cs typeface="Arial" panose="020B0604020202020204" pitchFamily="34" charset="0"/>
                </a:rPr>
                <a:t>Scientific evidence of safety and e</a:t>
              </a:r>
              <a:r>
                <a:rPr lang="en-US" altLang="ja-JP" sz="1400" dirty="0">
                  <a:solidFill>
                    <a:schemeClr val="tx1"/>
                  </a:solidFill>
                  <a:latin typeface="Arial" panose="020B0604020202020204" pitchFamily="34" charset="0"/>
                  <a:cs typeface="Arial" panose="020B0604020202020204" pitchFamily="34" charset="0"/>
                </a:rPr>
                <a:t>fficacy</a:t>
              </a:r>
            </a:p>
            <a:p>
              <a:pPr marL="358775" indent="-177800">
                <a:buFont typeface="Arial" panose="020B0604020202020204" pitchFamily="34" charset="0"/>
                <a:buChar char="•"/>
              </a:pPr>
              <a:r>
                <a:rPr kumimoji="1" lang="en-US" altLang="ja-JP" sz="1400" dirty="0">
                  <a:solidFill>
                    <a:schemeClr val="tx1"/>
                  </a:solidFill>
                  <a:latin typeface="Arial" panose="020B0604020202020204" pitchFamily="34" charset="0"/>
                  <a:cs typeface="Arial" panose="020B0604020202020204" pitchFamily="34" charset="0"/>
                </a:rPr>
                <a:t>Information on manufacturing and quality management of the product.</a:t>
              </a:r>
            </a:p>
            <a:p>
              <a:pPr marL="358775" indent="-177800">
                <a:buFont typeface="Arial" panose="020B0604020202020204" pitchFamily="34" charset="0"/>
                <a:buChar char="•"/>
              </a:pPr>
              <a:r>
                <a:rPr lang="en-US" altLang="ja-JP" sz="1400" dirty="0">
                  <a:solidFill>
                    <a:schemeClr val="tx1"/>
                  </a:solidFill>
                  <a:latin typeface="Arial" panose="020B0604020202020204" pitchFamily="34" charset="0"/>
                  <a:cs typeface="Arial" panose="020B0604020202020204" pitchFamily="34" charset="0"/>
                </a:rPr>
                <a:t>Adverse events collection system</a:t>
              </a:r>
            </a:p>
            <a:p>
              <a:pPr marL="358775" indent="-177800">
                <a:buFont typeface="Arial" panose="020B0604020202020204" pitchFamily="34" charset="0"/>
                <a:buChar char="•"/>
              </a:pPr>
              <a:r>
                <a:rPr kumimoji="1" lang="en-US" altLang="ja-JP" sz="1400" dirty="0">
                  <a:solidFill>
                    <a:schemeClr val="tx1"/>
                  </a:solidFill>
                  <a:latin typeface="Arial" panose="020B0604020202020204" pitchFamily="34" charset="0"/>
                  <a:cs typeface="Arial" panose="020B0604020202020204" pitchFamily="34" charset="0"/>
                </a:rPr>
                <a:t>Other necessary information</a:t>
              </a:r>
            </a:p>
          </p:txBody>
        </p:sp>
        <p:sp>
          <p:nvSpPr>
            <p:cNvPr id="18" name="正方形/長方形 17">
              <a:extLst>
                <a:ext uri="{FF2B5EF4-FFF2-40B4-BE49-F238E27FC236}">
                  <a16:creationId xmlns:a16="http://schemas.microsoft.com/office/drawing/2014/main" id="{0D631767-021E-417E-AE66-F8F0660ECE64}"/>
                </a:ext>
              </a:extLst>
            </p:cNvPr>
            <p:cNvSpPr/>
            <p:nvPr/>
          </p:nvSpPr>
          <p:spPr>
            <a:xfrm>
              <a:off x="148438" y="3277882"/>
              <a:ext cx="3555795" cy="5670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Arial" panose="020B0604020202020204" pitchFamily="34" charset="0"/>
                  <a:cs typeface="Arial" panose="020B0604020202020204" pitchFamily="34" charset="0"/>
                </a:rPr>
                <a:t>Submission of documents by a food business operator to the CAA.</a:t>
              </a:r>
            </a:p>
          </p:txBody>
        </p:sp>
      </p:grpSp>
      <p:sp>
        <p:nvSpPr>
          <p:cNvPr id="20" name="正方形/長方形 19">
            <a:extLst>
              <a:ext uri="{FF2B5EF4-FFF2-40B4-BE49-F238E27FC236}">
                <a16:creationId xmlns:a16="http://schemas.microsoft.com/office/drawing/2014/main" id="{F57AC18B-C790-35C5-44A6-86544FB58541}"/>
              </a:ext>
            </a:extLst>
          </p:cNvPr>
          <p:cNvSpPr/>
          <p:nvPr/>
        </p:nvSpPr>
        <p:spPr>
          <a:xfrm>
            <a:off x="6042355" y="5683135"/>
            <a:ext cx="1814629" cy="576208"/>
          </a:xfrm>
          <a:prstGeom prst="rect">
            <a:avLst/>
          </a:prstGeom>
          <a:solidFill>
            <a:srgbClr val="FBF50B"/>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 b="1" dirty="0">
                <a:solidFill>
                  <a:schemeClr val="tx1"/>
                </a:solidFill>
                <a:latin typeface="Arial" panose="020B0604020202020204" pitchFamily="34" charset="0"/>
                <a:cs typeface="Arial" panose="020B0604020202020204" pitchFamily="34" charset="0"/>
              </a:rPr>
              <a:t>Post-marketing operations</a:t>
            </a:r>
            <a:endParaRPr kumimoji="1" lang="ja-JP" altLang="en-US" sz="1600" b="1" dirty="0">
              <a:solidFill>
                <a:schemeClr val="tx1"/>
              </a:solidFill>
              <a:latin typeface="Arial" panose="020B0604020202020204" pitchFamily="34" charset="0"/>
              <a:cs typeface="Arial" panose="020B0604020202020204" pitchFamily="34" charset="0"/>
            </a:endParaRPr>
          </a:p>
        </p:txBody>
      </p:sp>
      <p:sp>
        <p:nvSpPr>
          <p:cNvPr id="21" name="矢印: 右 20">
            <a:extLst>
              <a:ext uri="{FF2B5EF4-FFF2-40B4-BE49-F238E27FC236}">
                <a16:creationId xmlns:a16="http://schemas.microsoft.com/office/drawing/2014/main" id="{1B3FC841-BC04-6C9C-23C7-7631B00DD6A4}"/>
              </a:ext>
            </a:extLst>
          </p:cNvPr>
          <p:cNvSpPr/>
          <p:nvPr/>
        </p:nvSpPr>
        <p:spPr>
          <a:xfrm>
            <a:off x="3767027" y="3743070"/>
            <a:ext cx="234087" cy="465445"/>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278B51EB-3247-CE14-30E8-B0FC371191CC}"/>
              </a:ext>
            </a:extLst>
          </p:cNvPr>
          <p:cNvPicPr>
            <a:picLocks noChangeAspect="1"/>
          </p:cNvPicPr>
          <p:nvPr/>
        </p:nvPicPr>
        <p:blipFill>
          <a:blip r:embed="rId3"/>
          <a:stretch>
            <a:fillRect/>
          </a:stretch>
        </p:blipFill>
        <p:spPr>
          <a:xfrm>
            <a:off x="5644851" y="3726814"/>
            <a:ext cx="237765" cy="463336"/>
          </a:xfrm>
          <a:prstGeom prst="rect">
            <a:avLst/>
          </a:prstGeom>
        </p:spPr>
      </p:pic>
      <p:pic>
        <p:nvPicPr>
          <p:cNvPr id="23" name="図 22">
            <a:extLst>
              <a:ext uri="{FF2B5EF4-FFF2-40B4-BE49-F238E27FC236}">
                <a16:creationId xmlns:a16="http://schemas.microsoft.com/office/drawing/2014/main" id="{B0F9760F-1290-72F5-EB5F-D7A5727B46A2}"/>
              </a:ext>
            </a:extLst>
          </p:cNvPr>
          <p:cNvPicPr>
            <a:picLocks noChangeAspect="1"/>
          </p:cNvPicPr>
          <p:nvPr/>
        </p:nvPicPr>
        <p:blipFill>
          <a:blip r:embed="rId3"/>
          <a:stretch>
            <a:fillRect/>
          </a:stretch>
        </p:blipFill>
        <p:spPr>
          <a:xfrm>
            <a:off x="7516655" y="3726818"/>
            <a:ext cx="237765" cy="463336"/>
          </a:xfrm>
          <a:prstGeom prst="rect">
            <a:avLst/>
          </a:prstGeom>
        </p:spPr>
      </p:pic>
      <p:cxnSp>
        <p:nvCxnSpPr>
          <p:cNvPr id="27" name="直線矢印コネクタ 26">
            <a:extLst>
              <a:ext uri="{FF2B5EF4-FFF2-40B4-BE49-F238E27FC236}">
                <a16:creationId xmlns:a16="http://schemas.microsoft.com/office/drawing/2014/main" id="{E42A9AEE-2B6F-96CE-C1A4-6E6B9C82274D}"/>
              </a:ext>
            </a:extLst>
          </p:cNvPr>
          <p:cNvCxnSpPr>
            <a:cxnSpLocks/>
            <a:stCxn id="20" idx="3"/>
            <a:endCxn id="6" idx="1"/>
          </p:cNvCxnSpPr>
          <p:nvPr/>
        </p:nvCxnSpPr>
        <p:spPr>
          <a:xfrm flipV="1">
            <a:off x="7856984" y="4734840"/>
            <a:ext cx="423058" cy="123639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2" name="直線矢印コネクタ 31">
            <a:extLst>
              <a:ext uri="{FF2B5EF4-FFF2-40B4-BE49-F238E27FC236}">
                <a16:creationId xmlns:a16="http://schemas.microsoft.com/office/drawing/2014/main" id="{5F492190-663A-5DCD-6F59-8A9933DB3C9B}"/>
              </a:ext>
            </a:extLst>
          </p:cNvPr>
          <p:cNvCxnSpPr>
            <a:cxnSpLocks/>
            <a:stCxn id="20" idx="3"/>
            <a:endCxn id="14" idx="1"/>
          </p:cNvCxnSpPr>
          <p:nvPr/>
        </p:nvCxnSpPr>
        <p:spPr>
          <a:xfrm flipV="1">
            <a:off x="7856984" y="5970816"/>
            <a:ext cx="414690" cy="42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25" name="図 1">
            <a:extLst>
              <a:ext uri="{FF2B5EF4-FFF2-40B4-BE49-F238E27FC236}">
                <a16:creationId xmlns:a16="http://schemas.microsoft.com/office/drawing/2014/main" id="{BEC77421-48E5-E59E-7C66-B1A816E6EF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テキスト ボックス 25">
            <a:extLst>
              <a:ext uri="{FF2B5EF4-FFF2-40B4-BE49-F238E27FC236}">
                <a16:creationId xmlns:a16="http://schemas.microsoft.com/office/drawing/2014/main" id="{D0B044F7-4605-48DB-839A-6EAE1BF655DD}"/>
              </a:ext>
            </a:extLst>
          </p:cNvPr>
          <p:cNvSpPr txBox="1"/>
          <p:nvPr/>
        </p:nvSpPr>
        <p:spPr>
          <a:xfrm>
            <a:off x="138062" y="3368896"/>
            <a:ext cx="3863051" cy="369332"/>
          </a:xfrm>
          <a:prstGeom prst="rect">
            <a:avLst/>
          </a:prstGeom>
          <a:noFill/>
        </p:spPr>
        <p:txBody>
          <a:bodyPr wrap="square" rtlCol="0">
            <a:spAutoFit/>
          </a:bodyPr>
          <a:lstStyle/>
          <a:p>
            <a:r>
              <a:rPr lang="en-US" altLang="ja-JP" b="1" dirty="0">
                <a:solidFill>
                  <a:srgbClr val="FF0000"/>
                </a:solidFill>
                <a:latin typeface="Arial" panose="020B0604020202020204" pitchFamily="34" charset="0"/>
                <a:cs typeface="Arial" panose="020B0604020202020204" pitchFamily="34" charset="0"/>
              </a:rPr>
              <a:t>60 days* before the start of sales</a:t>
            </a:r>
            <a:endParaRPr kumimoji="1" lang="ja-JP" altLang="en-US" b="1" dirty="0">
              <a:solidFill>
                <a:srgbClr val="FF0000"/>
              </a:solidFill>
              <a:latin typeface="Arial" panose="020B0604020202020204" pitchFamily="34" charset="0"/>
              <a:cs typeface="Arial" panose="020B0604020202020204" pitchFamily="34" charset="0"/>
            </a:endParaRPr>
          </a:p>
        </p:txBody>
      </p:sp>
      <p:cxnSp>
        <p:nvCxnSpPr>
          <p:cNvPr id="5" name="直線矢印コネクタ 4">
            <a:extLst>
              <a:ext uri="{FF2B5EF4-FFF2-40B4-BE49-F238E27FC236}">
                <a16:creationId xmlns:a16="http://schemas.microsoft.com/office/drawing/2014/main" id="{7752F3F7-531A-8F5D-F8B6-B122A9B5011C}"/>
              </a:ext>
            </a:extLst>
          </p:cNvPr>
          <p:cNvCxnSpPr>
            <a:cxnSpLocks/>
          </p:cNvCxnSpPr>
          <p:nvPr/>
        </p:nvCxnSpPr>
        <p:spPr>
          <a:xfrm>
            <a:off x="8928119" y="3956063"/>
            <a:ext cx="2203625" cy="0"/>
          </a:xfrm>
          <a:prstGeom prst="straightConnector1">
            <a:avLst/>
          </a:prstGeom>
          <a:ln w="38100">
            <a:solidFill>
              <a:schemeClr val="bg1"/>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3" name="テキスト ボックス 2">
            <a:extLst>
              <a:ext uri="{FF2B5EF4-FFF2-40B4-BE49-F238E27FC236}">
                <a16:creationId xmlns:a16="http://schemas.microsoft.com/office/drawing/2014/main" id="{09C00BE1-326A-2988-1460-9550366388BE}"/>
              </a:ext>
            </a:extLst>
          </p:cNvPr>
          <p:cNvSpPr txBox="1"/>
          <p:nvPr/>
        </p:nvSpPr>
        <p:spPr>
          <a:xfrm>
            <a:off x="3702225" y="6259343"/>
            <a:ext cx="2532173" cy="461665"/>
          </a:xfrm>
          <a:prstGeom prst="rect">
            <a:avLst/>
          </a:prstGeom>
          <a:noFill/>
        </p:spPr>
        <p:txBody>
          <a:bodyPr wrap="square" rtlCol="0">
            <a:spAutoFit/>
          </a:bodyPr>
          <a:lstStyle/>
          <a:p>
            <a:r>
              <a:rPr kumimoji="1" lang="en-US" altLang="ja-JP" sz="1200" b="1" dirty="0">
                <a:solidFill>
                  <a:srgbClr val="0000FF"/>
                </a:solidFill>
                <a:latin typeface="Arial" panose="020B0604020202020204" pitchFamily="34" charset="0"/>
                <a:cs typeface="Arial" panose="020B0604020202020204" pitchFamily="34" charset="0"/>
              </a:rPr>
              <a:t>* In the case of new ingredients, </a:t>
            </a:r>
          </a:p>
          <a:p>
            <a:r>
              <a:rPr kumimoji="1" lang="en-US" altLang="ja-JP" sz="1200" b="1" dirty="0">
                <a:solidFill>
                  <a:srgbClr val="0000FF"/>
                </a:solidFill>
                <a:latin typeface="Arial" panose="020B0604020202020204" pitchFamily="34" charset="0"/>
                <a:cs typeface="Arial" panose="020B0604020202020204" pitchFamily="34" charset="0"/>
              </a:rPr>
              <a:t> 120 days in advance </a:t>
            </a:r>
            <a:endParaRPr kumimoji="1" lang="ja-JP" altLang="en-US" sz="1200"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8882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タイトル 1">
            <a:extLst>
              <a:ext uri="{FF2B5EF4-FFF2-40B4-BE49-F238E27FC236}">
                <a16:creationId xmlns:a16="http://schemas.microsoft.com/office/drawing/2014/main" id="{377AEDB4-E380-B3F4-EC02-9350A6FA8F5D}"/>
              </a:ext>
            </a:extLst>
          </p:cNvPr>
          <p:cNvSpPr>
            <a:spLocks noGrp="1" noChangeArrowheads="1"/>
          </p:cNvSpPr>
          <p:nvPr>
            <p:ph type="title"/>
          </p:nvPr>
        </p:nvSpPr>
        <p:spPr>
          <a:xfrm>
            <a:off x="0" y="2"/>
            <a:ext cx="12192000" cy="594358"/>
          </a:xfrm>
          <a:solidFill>
            <a:schemeClr val="accent6">
              <a:lumMod val="20000"/>
              <a:lumOff val="80000"/>
            </a:schemeClr>
          </a:solidFill>
        </p:spPr>
        <p:txBody>
          <a:bodyPr>
            <a:normAutofit/>
          </a:bodyPr>
          <a:lstStyle/>
          <a:p>
            <a:pPr>
              <a:defRPr/>
            </a:pPr>
            <a:r>
              <a:rPr lang="en-US" altLang="ja-JP" sz="2800" b="1" dirty="0">
                <a:latin typeface="Arial" panose="020B0604020202020204" pitchFamily="34" charset="0"/>
                <a:cs typeface="Arial" panose="020B0604020202020204" pitchFamily="34" charset="0"/>
              </a:rPr>
              <a:t>       Number of Products of FOSH and FFC</a:t>
            </a:r>
            <a:r>
              <a:rPr lang="ja-JP" altLang="en-US" sz="2800" b="1" dirty="0"/>
              <a:t>　</a:t>
            </a:r>
            <a:r>
              <a:rPr lang="ja-JP" altLang="en-US" sz="2800" dirty="0"/>
              <a:t>　　　　　　　　　　　　　　　　　　　　　　　　　　　　</a:t>
            </a:r>
            <a:endParaRPr lang="ja-JP" altLang="en-US" sz="2000" dirty="0"/>
          </a:p>
        </p:txBody>
      </p:sp>
      <p:sp>
        <p:nvSpPr>
          <p:cNvPr id="53251" name="スライド番号プレースホルダー 3">
            <a:extLst>
              <a:ext uri="{FF2B5EF4-FFF2-40B4-BE49-F238E27FC236}">
                <a16:creationId xmlns:a16="http://schemas.microsoft.com/office/drawing/2014/main" id="{FFBCDE8C-3A83-CB0A-CF03-7D8349D51981}"/>
              </a:ext>
            </a:extLst>
          </p:cNvPr>
          <p:cNvSpPr>
            <a:spLocks noGrp="1" noChangeArrowheads="1"/>
          </p:cNvSpPr>
          <p:nvPr>
            <p:ph type="sldNum" sz="quarter" idx="12"/>
          </p:nvPr>
        </p:nvSpPr>
        <p:spPr>
          <a:xfrm>
            <a:off x="10058400" y="6372226"/>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37EAF97-09E9-4C70-A5CE-AAA26898F635}" type="slidenum">
              <a:rPr kumimoji="1" lang="en-US" altLang="ja-JP" sz="14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14</a:t>
            </a:fld>
            <a:endPar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graphicFrame>
        <p:nvGraphicFramePr>
          <p:cNvPr id="4" name="コンテンツ プレースホルダー 4">
            <a:extLst>
              <a:ext uri="{FF2B5EF4-FFF2-40B4-BE49-F238E27FC236}">
                <a16:creationId xmlns:a16="http://schemas.microsoft.com/office/drawing/2014/main" id="{1F2D7D4F-0909-E99F-9DFD-76FC3C95CF87}"/>
              </a:ext>
            </a:extLst>
          </p:cNvPr>
          <p:cNvGraphicFramePr>
            <a:graphicFrameLocks noGrp="1"/>
          </p:cNvGraphicFramePr>
          <p:nvPr>
            <p:ph idx="1"/>
            <p:extLst>
              <p:ext uri="{D42A27DB-BD31-4B8C-83A1-F6EECF244321}">
                <p14:modId xmlns:p14="http://schemas.microsoft.com/office/powerpoint/2010/main" val="94567800"/>
              </p:ext>
            </p:extLst>
          </p:nvPr>
        </p:nvGraphicFramePr>
        <p:xfrm>
          <a:off x="258762" y="819469"/>
          <a:ext cx="11674475" cy="5019675"/>
        </p:xfrm>
        <a:graphic>
          <a:graphicData uri="http://schemas.openxmlformats.org/drawingml/2006/chart">
            <c:chart xmlns:c="http://schemas.openxmlformats.org/drawingml/2006/chart" xmlns:r="http://schemas.openxmlformats.org/officeDocument/2006/relationships" r:id="rId3"/>
          </a:graphicData>
        </a:graphic>
      </p:graphicFrame>
      <p:sp>
        <p:nvSpPr>
          <p:cNvPr id="53253" name="テキスト ボックス 5">
            <a:extLst>
              <a:ext uri="{FF2B5EF4-FFF2-40B4-BE49-F238E27FC236}">
                <a16:creationId xmlns:a16="http://schemas.microsoft.com/office/drawing/2014/main" id="{1B73D648-32D5-E9BB-2C59-A3D1A3152300}"/>
              </a:ext>
            </a:extLst>
          </p:cNvPr>
          <p:cNvSpPr txBox="1">
            <a:spLocks noChangeArrowheads="1"/>
          </p:cNvSpPr>
          <p:nvPr/>
        </p:nvSpPr>
        <p:spPr bwMode="auto">
          <a:xfrm>
            <a:off x="5029200" y="5853560"/>
            <a:ext cx="67848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182563" marR="0" lvl="0" indent="-182563" algn="l" defTabSz="914400"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The figures represent the cumulative number of approvals/notifications as of the end of each fiscal year (excluding cancellations and withdrawals).  Source:  CAA</a:t>
            </a:r>
            <a:endParaRPr kumimoji="1" lang="ja-JP" altLang="en-US" sz="14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53254" name="図 1">
            <a:extLst>
              <a:ext uri="{FF2B5EF4-FFF2-40B4-BE49-F238E27FC236}">
                <a16:creationId xmlns:a16="http://schemas.microsoft.com/office/drawing/2014/main" id="{EB8379C2-C3B4-111A-7EE8-591B83E7DA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546662"/>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7376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1"/>
            <a:ext cx="12192000" cy="596187"/>
          </a:xfrm>
          <a:solidFill>
            <a:schemeClr val="accent6">
              <a:lumMod val="20000"/>
              <a:lumOff val="80000"/>
            </a:schemeClr>
          </a:solidFill>
        </p:spPr>
        <p:txBody>
          <a:bodyPr>
            <a:noAutofit/>
          </a:bodyPr>
          <a:lstStyle/>
          <a:p>
            <a:r>
              <a:rPr kumimoji="1" lang="en-US" altLang="ja-JP" sz="2400" b="1" dirty="0">
                <a:solidFill>
                  <a:srgbClr val="FF0000"/>
                </a:solidFill>
                <a:latin typeface="Arial" panose="020B0604020202020204" pitchFamily="34" charset="0"/>
                <a:cs typeface="Arial" panose="020B0604020202020204" pitchFamily="34" charset="0"/>
              </a:rPr>
              <a:t>FFC</a:t>
            </a:r>
            <a:r>
              <a:rPr kumimoji="1" lang="en-US" altLang="ja-JP" sz="1800" b="1" dirty="0">
                <a:latin typeface="Arial" panose="020B0604020202020204" pitchFamily="34" charset="0"/>
                <a:cs typeface="Arial" panose="020B0604020202020204" pitchFamily="34" charset="0"/>
              </a:rPr>
              <a:t> (Examples of the labelling contents of  functional ingredients with the highest number of notifications)</a:t>
            </a:r>
            <a:endParaRPr kumimoji="1" lang="ja-JP" altLang="en-US" sz="18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A6EF15F1-27E7-DBDB-48A7-5C2AD7B35F9E}"/>
              </a:ext>
            </a:extLst>
          </p:cNvPr>
          <p:cNvSpPr>
            <a:spLocks noGrp="1"/>
          </p:cNvSpPr>
          <p:nvPr>
            <p:ph idx="1"/>
          </p:nvPr>
        </p:nvSpPr>
        <p:spPr>
          <a:xfrm>
            <a:off x="-1" y="614477"/>
            <a:ext cx="12191999" cy="5647333"/>
          </a:xfrm>
        </p:spPr>
        <p:txBody>
          <a:bodyPr>
            <a:normAutofit/>
          </a:bodyPr>
          <a:lstStyle/>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4B565861-BB30-D0CC-55E8-48F3DABD5D98}"/>
              </a:ext>
            </a:extLst>
          </p:cNvPr>
          <p:cNvSpPr>
            <a:spLocks noGrp="1"/>
          </p:cNvSpPr>
          <p:nvPr>
            <p:ph type="sldNum" sz="quarter" idx="12"/>
          </p:nvPr>
        </p:nvSpPr>
        <p:spPr>
          <a:xfrm>
            <a:off x="9448798"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8" name="Rectangle 4">
            <a:extLst>
              <a:ext uri="{FF2B5EF4-FFF2-40B4-BE49-F238E27FC236}">
                <a16:creationId xmlns:a16="http://schemas.microsoft.com/office/drawing/2014/main" id="{71F60A12-A413-094C-0CD2-BAD82F8DAAFC}"/>
              </a:ext>
            </a:extLst>
          </p:cNvPr>
          <p:cNvSpPr>
            <a:spLocks noChangeArrowheads="1"/>
          </p:cNvSpPr>
          <p:nvPr/>
        </p:nvSpPr>
        <p:spPr bwMode="auto">
          <a:xfrm>
            <a:off x="0" y="0"/>
            <a:ext cx="23304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sp>
        <p:nvSpPr>
          <p:cNvPr id="11" name="Rectangle 6">
            <a:extLst>
              <a:ext uri="{FF2B5EF4-FFF2-40B4-BE49-F238E27FC236}">
                <a16:creationId xmlns:a16="http://schemas.microsoft.com/office/drawing/2014/main" id="{CA8582E3-CB9B-0CC0-19A4-707B11AC9057}"/>
              </a:ext>
            </a:extLst>
          </p:cNvPr>
          <p:cNvSpPr>
            <a:spLocks noChangeArrowheads="1"/>
          </p:cNvSpPr>
          <p:nvPr/>
        </p:nvSpPr>
        <p:spPr bwMode="auto">
          <a:xfrm>
            <a:off x="152400" y="152400"/>
            <a:ext cx="23304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graphicFrame>
        <p:nvGraphicFramePr>
          <p:cNvPr id="12" name="表 11">
            <a:extLst>
              <a:ext uri="{FF2B5EF4-FFF2-40B4-BE49-F238E27FC236}">
                <a16:creationId xmlns:a16="http://schemas.microsoft.com/office/drawing/2014/main" id="{EB879EB0-348B-8A49-1351-25BA10F9DFEB}"/>
              </a:ext>
            </a:extLst>
          </p:cNvPr>
          <p:cNvGraphicFramePr>
            <a:graphicFrameLocks noGrp="1"/>
          </p:cNvGraphicFramePr>
          <p:nvPr/>
        </p:nvGraphicFramePr>
        <p:xfrm>
          <a:off x="152400" y="719665"/>
          <a:ext cx="11972544" cy="5667823"/>
        </p:xfrm>
        <a:graphic>
          <a:graphicData uri="http://schemas.openxmlformats.org/drawingml/2006/table">
            <a:tbl>
              <a:tblPr firstRow="1" bandRow="1">
                <a:tableStyleId>{6E25E649-3F16-4E02-A733-19D2CDBF48F0}</a:tableStyleId>
              </a:tblPr>
              <a:tblGrid>
                <a:gridCol w="2060448">
                  <a:extLst>
                    <a:ext uri="{9D8B030D-6E8A-4147-A177-3AD203B41FA5}">
                      <a16:colId xmlns:a16="http://schemas.microsoft.com/office/drawing/2014/main" val="1876851445"/>
                    </a:ext>
                  </a:extLst>
                </a:gridCol>
                <a:gridCol w="9912096">
                  <a:extLst>
                    <a:ext uri="{9D8B030D-6E8A-4147-A177-3AD203B41FA5}">
                      <a16:colId xmlns:a16="http://schemas.microsoft.com/office/drawing/2014/main" val="1946521939"/>
                    </a:ext>
                  </a:extLst>
                </a:gridCol>
              </a:tblGrid>
              <a:tr h="389789">
                <a:tc>
                  <a:txBody>
                    <a:bodyPr/>
                    <a:lstStyle/>
                    <a:p>
                      <a:pPr algn="ctr"/>
                      <a:r>
                        <a:rPr kumimoji="1" lang="en-US" altLang="ja-JP" sz="1400" dirty="0">
                          <a:latin typeface="Arial" panose="020B0604020202020204" pitchFamily="34" charset="0"/>
                          <a:cs typeface="Arial" panose="020B0604020202020204" pitchFamily="34" charset="0"/>
                        </a:rPr>
                        <a:t>Functional substance</a:t>
                      </a:r>
                      <a:endParaRPr kumimoji="1" lang="ja-JP" altLang="en-US" sz="1400" dirty="0">
                        <a:latin typeface="Arial" panose="020B0604020202020204" pitchFamily="34" charset="0"/>
                        <a:cs typeface="Arial" panose="020B0604020202020204" pitchFamily="34" charset="0"/>
                      </a:endParaRPr>
                    </a:p>
                  </a:txBody>
                  <a:tcPr/>
                </a:tc>
                <a:tc>
                  <a:txBody>
                    <a:bodyPr/>
                    <a:lstStyle/>
                    <a:p>
                      <a:pPr algn="ctr"/>
                      <a:r>
                        <a:rPr kumimoji="1" lang="en-US" altLang="ja-JP" sz="1400" dirty="0">
                          <a:latin typeface="Arial" panose="020B0604020202020204" pitchFamily="34" charset="0"/>
                          <a:cs typeface="Arial" panose="020B0604020202020204" pitchFamily="34" charset="0"/>
                        </a:rPr>
                        <a:t>Notified Functional Claims </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2499975"/>
                  </a:ext>
                </a:extLst>
              </a:tr>
              <a:tr h="769060">
                <a:tc>
                  <a:txBody>
                    <a:bodyPr/>
                    <a:lstStyle/>
                    <a:p>
                      <a:r>
                        <a:rPr kumimoji="1" lang="en-US" altLang="ja-JP" sz="1400" dirty="0">
                          <a:latin typeface="Arial" panose="020B0604020202020204" pitchFamily="34" charset="0"/>
                          <a:cs typeface="Arial" panose="020B0604020202020204" pitchFamily="34" charset="0"/>
                        </a:rPr>
                        <a:t>GABA</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GABA. GABA has been reported to have beneficial effects for individuals with slightly high blood pressure. </a:t>
                      </a:r>
                    </a:p>
                    <a:p>
                      <a:r>
                        <a:rPr kumimoji="1" lang="en-US" altLang="ja-JP" sz="1400" dirty="0">
                          <a:latin typeface="Arial" panose="020B0604020202020204" pitchFamily="34" charset="0"/>
                          <a:cs typeface="Arial" panose="020B0604020202020204" pitchFamily="34" charset="0"/>
                        </a:rPr>
                        <a:t>This product contains GABA. It has been reported that GABA may alleviate temporary mental stress associated with office work.</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9768254"/>
                  </a:ext>
                </a:extLst>
              </a:tr>
              <a:tr h="569994">
                <a:tc>
                  <a:txBody>
                    <a:bodyPr/>
                    <a:lstStyle/>
                    <a:p>
                      <a:r>
                        <a:rPr kumimoji="1" lang="en-US" altLang="ja-JP" sz="1400" dirty="0">
                          <a:latin typeface="Arial" panose="020B0604020202020204" pitchFamily="34" charset="0"/>
                          <a:cs typeface="Arial" panose="020B0604020202020204" pitchFamily="34" charset="0"/>
                        </a:rPr>
                        <a:t>Indigestible </a:t>
                      </a:r>
                      <a:r>
                        <a:rPr kumimoji="1" lang="en-US" altLang="ja-JP" sz="1400" dirty="0" err="1">
                          <a:latin typeface="Arial" panose="020B0604020202020204" pitchFamily="34" charset="0"/>
                          <a:cs typeface="Arial" panose="020B0604020202020204" pitchFamily="34" charset="0"/>
                        </a:rPr>
                        <a:t>dextlin</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indigestible dextrin. Indigestible dextrin (Dietary fiber) has been reported to help regulate gastrointestinal function.</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80428784"/>
                  </a:ext>
                </a:extLst>
              </a:tr>
              <a:tr h="769060">
                <a:tc>
                  <a:txBody>
                    <a:bodyPr/>
                    <a:lstStyle/>
                    <a:p>
                      <a:r>
                        <a:rPr kumimoji="1" lang="en-US" altLang="ja-JP" sz="1400" dirty="0">
                          <a:latin typeface="Arial" panose="020B0604020202020204" pitchFamily="34" charset="0"/>
                          <a:cs typeface="Arial" panose="020B0604020202020204" pitchFamily="34" charset="0"/>
                        </a:rPr>
                        <a:t>Lutein and Zeaxanthin</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lutein and zeaxanthin. Lutein and zeaxanthin have been reported to increase and maintain macular pigment in the eye, supporting contrast sensitivity (visual function to discriminate shades of </a:t>
                      </a:r>
                      <a:r>
                        <a:rPr kumimoji="1" lang="en-US" altLang="ja-JP" sz="1400" dirty="0" err="1">
                          <a:latin typeface="Arial" panose="020B0604020202020204" pitchFamily="34" charset="0"/>
                          <a:cs typeface="Arial" panose="020B0604020202020204" pitchFamily="34" charset="0"/>
                        </a:rPr>
                        <a:t>colour</a:t>
                      </a:r>
                      <a:r>
                        <a:rPr kumimoji="1" lang="en-US" altLang="ja-JP" sz="1400" dirty="0">
                          <a:latin typeface="Arial" panose="020B0604020202020204" pitchFamily="34" charset="0"/>
                          <a:cs typeface="Arial" panose="020B0604020202020204" pitchFamily="34" charset="0"/>
                        </a:rPr>
                        <a:t> and reduce blurring and haze), glare recovery (visual function to recover from glare), alleviate light stress such as blue light, temporary mental stress, reduce eye fatigue, and improve sleep quality. </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62446972"/>
                  </a:ext>
                </a:extLst>
              </a:tr>
              <a:tr h="335280">
                <a:tc>
                  <a:txBody>
                    <a:bodyPr/>
                    <a:lstStyle/>
                    <a:p>
                      <a:r>
                        <a:rPr kumimoji="1" lang="en-US" altLang="ja-JP" sz="1400" dirty="0">
                          <a:latin typeface="Arial" panose="020B0604020202020204" pitchFamily="34" charset="0"/>
                          <a:cs typeface="Arial" panose="020B0604020202020204" pitchFamily="34" charset="0"/>
                        </a:rPr>
                        <a:t>DHA, EPA</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DHA and EPA. DHA and EPA have been reported to have the ability to lower triglycerides.</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63792529"/>
                  </a:ext>
                </a:extLst>
              </a:tr>
              <a:tr h="769060">
                <a:tc>
                  <a:txBody>
                    <a:bodyPr/>
                    <a:lstStyle/>
                    <a:p>
                      <a:r>
                        <a:rPr kumimoji="1" lang="en-US" altLang="ja-JP" sz="1400" dirty="0" err="1">
                          <a:latin typeface="Arial" panose="020B0604020202020204" pitchFamily="34" charset="0"/>
                          <a:cs typeface="Arial" panose="020B0604020202020204" pitchFamily="34" charset="0"/>
                        </a:rPr>
                        <a:t>Polymethoxyflavones</a:t>
                      </a:r>
                      <a:r>
                        <a:rPr kumimoji="1" lang="en-US" altLang="ja-JP" sz="1400" dirty="0">
                          <a:latin typeface="Arial" panose="020B0604020202020204" pitchFamily="34" charset="0"/>
                          <a:cs typeface="Arial" panose="020B0604020202020204" pitchFamily="34" charset="0"/>
                        </a:rPr>
                        <a:t> in  black ginger</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a:t>
                      </a:r>
                      <a:r>
                        <a:rPr kumimoji="1" lang="en-US" altLang="ja-JP" sz="1400" dirty="0" err="1">
                          <a:latin typeface="Arial" panose="020B0604020202020204" pitchFamily="34" charset="0"/>
                          <a:cs typeface="Arial" panose="020B0604020202020204" pitchFamily="34" charset="0"/>
                        </a:rPr>
                        <a:t>polymethoxyflavones</a:t>
                      </a:r>
                      <a:r>
                        <a:rPr kumimoji="1" lang="en-US" altLang="ja-JP" sz="1400" dirty="0">
                          <a:latin typeface="Arial" panose="020B0604020202020204" pitchFamily="34" charset="0"/>
                          <a:cs typeface="Arial" panose="020B0604020202020204" pitchFamily="34" charset="0"/>
                        </a:rPr>
                        <a:t> derived from black ginger.  </a:t>
                      </a:r>
                      <a:r>
                        <a:rPr kumimoji="1" lang="en-US" altLang="ja-JP" sz="1400" dirty="0" err="1">
                          <a:latin typeface="Arial" panose="020B0604020202020204" pitchFamily="34" charset="0"/>
                          <a:cs typeface="Arial" panose="020B0604020202020204" pitchFamily="34" charset="0"/>
                        </a:rPr>
                        <a:t>Polymethoxyflavones</a:t>
                      </a:r>
                      <a:r>
                        <a:rPr kumimoji="1" lang="en-US" altLang="ja-JP" sz="1400" dirty="0">
                          <a:latin typeface="Arial" panose="020B0604020202020204" pitchFamily="34" charset="0"/>
                          <a:cs typeface="Arial" panose="020B0604020202020204" pitchFamily="34" charset="0"/>
                        </a:rPr>
                        <a:t> derived from black ginger has been reported to reduce abdominal fat (visceral fat and subcutaneous fat) in individuals with higher BMI (BMI 24 or above but less than 30) by promoting the consumption of fat during daily activities, thus enhancing energy metabolism.</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35939442"/>
                  </a:ext>
                </a:extLst>
              </a:tr>
              <a:tr h="769060">
                <a:tc>
                  <a:txBody>
                    <a:bodyPr/>
                    <a:lstStyle/>
                    <a:p>
                      <a:r>
                        <a:rPr kumimoji="1" lang="en-US" altLang="ja-JP" sz="1400" dirty="0">
                          <a:latin typeface="Arial" panose="020B0604020202020204" pitchFamily="34" charset="0"/>
                          <a:cs typeface="Arial" panose="020B0604020202020204" pitchFamily="34" charset="0"/>
                        </a:rPr>
                        <a:t>Ginkgo biloba flavonoid glycosides and Ginkgo biloba terpene lactones</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a:t>
                      </a:r>
                      <a:r>
                        <a:rPr kumimoji="1" lang="ja-JP" altLang="en-US" sz="1400" dirty="0">
                          <a:latin typeface="Arial" panose="020B0604020202020204" pitchFamily="34" charset="0"/>
                          <a:cs typeface="Arial" panose="020B0604020202020204" pitchFamily="34" charset="0"/>
                        </a:rPr>
                        <a:t> </a:t>
                      </a:r>
                      <a:r>
                        <a:rPr kumimoji="1" lang="en-US" altLang="ja-JP" sz="1400" dirty="0">
                          <a:latin typeface="Arial" panose="020B0604020202020204" pitchFamily="34" charset="0"/>
                          <a:cs typeface="Arial" panose="020B0604020202020204" pitchFamily="34" charset="0"/>
                        </a:rPr>
                        <a:t>ginkgo leaves-derived flavonoid and ginkgo leaves-derived terpen lactones. Ginkgo leaves-derived flavonoid glycosides and ginkgo leaves-derived terpene lactones have been reported to improve the accuracy of memory (the ability to remember and recall information encountered in daily life) and judgment, which are part of cognitive functions that decline with aging in healthy middle-aged and elderly individuals.</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6880387"/>
                  </a:ext>
                </a:extLst>
              </a:tr>
              <a:tr h="769060">
                <a:tc>
                  <a:txBody>
                    <a:bodyPr/>
                    <a:lstStyle/>
                    <a:p>
                      <a:r>
                        <a:rPr kumimoji="1" lang="en-US" altLang="ja-JP" sz="1400" dirty="0">
                          <a:latin typeface="Arial" panose="020B0604020202020204" pitchFamily="34" charset="0"/>
                          <a:cs typeface="Arial" panose="020B0604020202020204" pitchFamily="34" charset="0"/>
                        </a:rPr>
                        <a:t>Astaxanthin</a:t>
                      </a:r>
                      <a:endParaRPr kumimoji="1" lang="ja-JP" altLang="en-US" sz="1400" dirty="0">
                        <a:latin typeface="Arial" panose="020B0604020202020204" pitchFamily="34" charset="0"/>
                        <a:cs typeface="Arial" panose="020B0604020202020204" pitchFamily="34" charset="0"/>
                      </a:endParaRPr>
                    </a:p>
                  </a:txBody>
                  <a:tcPr/>
                </a:tc>
                <a:tc>
                  <a:txBody>
                    <a:bodyPr/>
                    <a:lstStyle/>
                    <a:p>
                      <a:r>
                        <a:rPr kumimoji="1" lang="en-US" altLang="ja-JP" sz="1400" dirty="0">
                          <a:latin typeface="Arial" panose="020B0604020202020204" pitchFamily="34" charset="0"/>
                          <a:cs typeface="Arial" panose="020B0604020202020204" pitchFamily="34" charset="0"/>
                        </a:rPr>
                        <a:t>This product contains astaxanthin. Astaxanthin has been reported to assist in the regulation of eye focusing function and to alleviate fatigue caused by activities such as computer work.</a:t>
                      </a:r>
                    </a:p>
                    <a:p>
                      <a:r>
                        <a:rPr kumimoji="1" lang="en-US" altLang="ja-JP" sz="1400" dirty="0">
                          <a:latin typeface="Arial" panose="020B0604020202020204" pitchFamily="34" charset="0"/>
                          <a:cs typeface="Arial" panose="020B0604020202020204" pitchFamily="34" charset="0"/>
                        </a:rPr>
                        <a:t>Additionally, astaxanthin has been reported to assist in preserving the moisture of the skin.</a:t>
                      </a:r>
                      <a:endParaRPr kumimoji="1" lang="ja-JP" alt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86870423"/>
                  </a:ext>
                </a:extLst>
              </a:tr>
            </a:tbl>
          </a:graphicData>
        </a:graphic>
      </p:graphicFrame>
      <p:pic>
        <p:nvPicPr>
          <p:cNvPr id="13" name="図 1">
            <a:extLst>
              <a:ext uri="{FF2B5EF4-FFF2-40B4-BE49-F238E27FC236}">
                <a16:creationId xmlns:a16="http://schemas.microsoft.com/office/drawing/2014/main" id="{8559ABA8-5132-3B0F-99C3-089091C9C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四角形: 角を丸くする 4">
            <a:extLst>
              <a:ext uri="{FF2B5EF4-FFF2-40B4-BE49-F238E27FC236}">
                <a16:creationId xmlns:a16="http://schemas.microsoft.com/office/drawing/2014/main" id="{AF60F89B-ED16-F146-F0D5-3B57FC1C3816}"/>
              </a:ext>
            </a:extLst>
          </p:cNvPr>
          <p:cNvSpPr/>
          <p:nvPr/>
        </p:nvSpPr>
        <p:spPr>
          <a:xfrm>
            <a:off x="152400" y="4659782"/>
            <a:ext cx="11972544" cy="1016813"/>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978735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1"/>
            <a:ext cx="12192000" cy="596187"/>
          </a:xfrm>
          <a:solidFill>
            <a:schemeClr val="accent6">
              <a:lumMod val="20000"/>
              <a:lumOff val="80000"/>
            </a:schemeClr>
          </a:solidFill>
        </p:spPr>
        <p:txBody>
          <a:bodyPr>
            <a:noAutofit/>
          </a:bodyPr>
          <a:lstStyle/>
          <a:p>
            <a:r>
              <a:rPr kumimoji="1" lang="en-US" altLang="ja-JP" sz="2000" b="1" dirty="0">
                <a:solidFill>
                  <a:srgbClr val="FF0000"/>
                </a:solidFill>
                <a:latin typeface="Arial" panose="020B0604020202020204" pitchFamily="34" charset="0"/>
                <a:cs typeface="Arial" panose="020B0604020202020204" pitchFamily="34" charset="0"/>
              </a:rPr>
              <a:t>FFC</a:t>
            </a:r>
            <a:r>
              <a:rPr kumimoji="1" lang="en-US" altLang="ja-JP" sz="1800" b="1" dirty="0">
                <a:latin typeface="Arial" panose="020B0604020202020204" pitchFamily="34" charset="0"/>
                <a:cs typeface="Arial" panose="020B0604020202020204" pitchFamily="34" charset="0"/>
              </a:rPr>
              <a:t> (Example of functional claims of FFC:  The Product containing Ginkgo biloba extract)</a:t>
            </a:r>
            <a:endParaRPr kumimoji="1" lang="ja-JP" altLang="en-US" sz="18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A6EF15F1-27E7-DBDB-48A7-5C2AD7B35F9E}"/>
              </a:ext>
            </a:extLst>
          </p:cNvPr>
          <p:cNvSpPr>
            <a:spLocks noGrp="1"/>
          </p:cNvSpPr>
          <p:nvPr>
            <p:ph idx="1"/>
          </p:nvPr>
        </p:nvSpPr>
        <p:spPr>
          <a:xfrm>
            <a:off x="-1" y="614477"/>
            <a:ext cx="12191999" cy="5647333"/>
          </a:xfrm>
        </p:spPr>
        <p:txBody>
          <a:bodyPr>
            <a:normAutofit/>
          </a:bodyPr>
          <a:lstStyle/>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a:p>
            <a:endParaRPr lang="en-US" altLang="ja-JP" sz="2000"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4B565861-BB30-D0CC-55E8-48F3DABD5D98}"/>
              </a:ext>
            </a:extLst>
          </p:cNvPr>
          <p:cNvSpPr>
            <a:spLocks noGrp="1"/>
          </p:cNvSpPr>
          <p:nvPr>
            <p:ph type="sldNum" sz="quarter" idx="12"/>
          </p:nvPr>
        </p:nvSpPr>
        <p:spPr>
          <a:xfrm>
            <a:off x="9448798"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8" name="Rectangle 4">
            <a:extLst>
              <a:ext uri="{FF2B5EF4-FFF2-40B4-BE49-F238E27FC236}">
                <a16:creationId xmlns:a16="http://schemas.microsoft.com/office/drawing/2014/main" id="{71F60A12-A413-094C-0CD2-BAD82F8DAAFC}"/>
              </a:ext>
            </a:extLst>
          </p:cNvPr>
          <p:cNvSpPr>
            <a:spLocks noChangeArrowheads="1"/>
          </p:cNvSpPr>
          <p:nvPr/>
        </p:nvSpPr>
        <p:spPr bwMode="auto">
          <a:xfrm>
            <a:off x="0" y="0"/>
            <a:ext cx="23304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sp>
        <p:nvSpPr>
          <p:cNvPr id="11" name="Rectangle 6">
            <a:extLst>
              <a:ext uri="{FF2B5EF4-FFF2-40B4-BE49-F238E27FC236}">
                <a16:creationId xmlns:a16="http://schemas.microsoft.com/office/drawing/2014/main" id="{CA8582E3-CB9B-0CC0-19A4-707B11AC9057}"/>
              </a:ext>
            </a:extLst>
          </p:cNvPr>
          <p:cNvSpPr>
            <a:spLocks noChangeArrowheads="1"/>
          </p:cNvSpPr>
          <p:nvPr/>
        </p:nvSpPr>
        <p:spPr bwMode="auto">
          <a:xfrm>
            <a:off x="152400" y="152400"/>
            <a:ext cx="23304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ja-JP" altLang="ja-JP" sz="1800" b="0" i="0" u="none" strike="noStrike" kern="1200" cap="none" spc="0" normalizeH="0" baseline="0" noProof="0">
                <a:ln>
                  <a:noFill/>
                </a:ln>
                <a:solidFill>
                  <a:srgbClr val="000000"/>
                </a:solidFill>
                <a:effectLst/>
                <a:uLnTx/>
                <a:uFillTx/>
                <a:latin typeface="Arial" panose="020B0604020202020204" pitchFamily="34" charset="0"/>
                <a:ea typeface="Söhne"/>
                <a:cs typeface="+mn-cs"/>
              </a:rPr>
            </a:b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游ゴシック" panose="020B0400000000000000" pitchFamily="50" charset="-128"/>
              <a:cs typeface="+mn-cs"/>
            </a:endParaRPr>
          </a:p>
        </p:txBody>
      </p:sp>
      <p:graphicFrame>
        <p:nvGraphicFramePr>
          <p:cNvPr id="12" name="表 11">
            <a:extLst>
              <a:ext uri="{FF2B5EF4-FFF2-40B4-BE49-F238E27FC236}">
                <a16:creationId xmlns:a16="http://schemas.microsoft.com/office/drawing/2014/main" id="{EB879EB0-348B-8A49-1351-25BA10F9DFEB}"/>
              </a:ext>
            </a:extLst>
          </p:cNvPr>
          <p:cNvGraphicFramePr>
            <a:graphicFrameLocks noGrp="1"/>
          </p:cNvGraphicFramePr>
          <p:nvPr>
            <p:extLst>
              <p:ext uri="{D42A27DB-BD31-4B8C-83A1-F6EECF244321}">
                <p14:modId xmlns:p14="http://schemas.microsoft.com/office/powerpoint/2010/main" val="1959442400"/>
              </p:ext>
            </p:extLst>
          </p:nvPr>
        </p:nvGraphicFramePr>
        <p:xfrm>
          <a:off x="109726" y="1249939"/>
          <a:ext cx="11972544" cy="3875469"/>
        </p:xfrm>
        <a:graphic>
          <a:graphicData uri="http://schemas.openxmlformats.org/drawingml/2006/table">
            <a:tbl>
              <a:tblPr firstRow="1" bandRow="1">
                <a:tableStyleId>{6E25E649-3F16-4E02-A733-19D2CDBF48F0}</a:tableStyleId>
              </a:tblPr>
              <a:tblGrid>
                <a:gridCol w="2510333">
                  <a:extLst>
                    <a:ext uri="{9D8B030D-6E8A-4147-A177-3AD203B41FA5}">
                      <a16:colId xmlns:a16="http://schemas.microsoft.com/office/drawing/2014/main" val="1876851445"/>
                    </a:ext>
                  </a:extLst>
                </a:gridCol>
                <a:gridCol w="9462211">
                  <a:extLst>
                    <a:ext uri="{9D8B030D-6E8A-4147-A177-3AD203B41FA5}">
                      <a16:colId xmlns:a16="http://schemas.microsoft.com/office/drawing/2014/main" val="1946521939"/>
                    </a:ext>
                  </a:extLst>
                </a:gridCol>
              </a:tblGrid>
              <a:tr h="389789">
                <a:tc>
                  <a:txBody>
                    <a:bodyPr/>
                    <a:lstStyle/>
                    <a:p>
                      <a:pPr algn="ctr"/>
                      <a:r>
                        <a:rPr kumimoji="1" lang="en-US" altLang="ja-JP" sz="1800" dirty="0">
                          <a:latin typeface="Arial" panose="020B0604020202020204" pitchFamily="34" charset="0"/>
                          <a:cs typeface="Arial" panose="020B0604020202020204" pitchFamily="34" charset="0"/>
                        </a:rPr>
                        <a:t>Functional substance</a:t>
                      </a:r>
                      <a:endParaRPr kumimoji="1" lang="ja-JP" altLang="en-US" sz="1800" dirty="0">
                        <a:latin typeface="Arial" panose="020B0604020202020204" pitchFamily="34" charset="0"/>
                        <a:cs typeface="Arial" panose="020B0604020202020204" pitchFamily="34" charset="0"/>
                      </a:endParaRPr>
                    </a:p>
                  </a:txBody>
                  <a:tcPr/>
                </a:tc>
                <a:tc>
                  <a:txBody>
                    <a:bodyPr/>
                    <a:lstStyle/>
                    <a:p>
                      <a:pPr algn="ctr"/>
                      <a:r>
                        <a:rPr kumimoji="1" lang="en-US" altLang="ja-JP" sz="1800" dirty="0">
                          <a:latin typeface="Arial" panose="020B0604020202020204" pitchFamily="34" charset="0"/>
                          <a:cs typeface="Arial" panose="020B0604020202020204" pitchFamily="34" charset="0"/>
                        </a:rPr>
                        <a:t>Notified Functional Claim </a:t>
                      </a:r>
                      <a:endParaRPr kumimoji="1" lang="ja-JP" altLang="en-US" sz="18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2499975"/>
                  </a:ext>
                </a:extLst>
              </a:tr>
              <a:tr h="769060">
                <a:tc>
                  <a:txBody>
                    <a:bodyPr/>
                    <a:lstStyle/>
                    <a:p>
                      <a:pPr>
                        <a:lnSpc>
                          <a:spcPct val="150000"/>
                        </a:lnSpc>
                      </a:pPr>
                      <a:r>
                        <a:rPr kumimoji="1" lang="en-US" altLang="ja-JP" sz="2000" dirty="0">
                          <a:latin typeface="Arial" panose="020B0604020202020204" pitchFamily="34" charset="0"/>
                          <a:cs typeface="Arial" panose="020B0604020202020204" pitchFamily="34" charset="0"/>
                        </a:rPr>
                        <a:t>Ginkgo biloba flavonoid glycosides and Ginkgo biloba terpene lactones</a:t>
                      </a:r>
                      <a:endParaRPr kumimoji="1" lang="ja-JP" altLang="en-US" sz="2000" dirty="0">
                        <a:latin typeface="Arial" panose="020B0604020202020204" pitchFamily="34" charset="0"/>
                        <a:cs typeface="Arial" panose="020B0604020202020204" pitchFamily="34" charset="0"/>
                      </a:endParaRPr>
                    </a:p>
                  </a:txBody>
                  <a:tcPr>
                    <a:noFill/>
                  </a:tcPr>
                </a:tc>
                <a:tc>
                  <a:txBody>
                    <a:bodyPr/>
                    <a:lstStyle/>
                    <a:p>
                      <a:pPr marL="269875" indent="0">
                        <a:lnSpc>
                          <a:spcPct val="150000"/>
                        </a:lnSpc>
                      </a:pPr>
                      <a:r>
                        <a:rPr kumimoji="1" lang="en-US" altLang="ja-JP" sz="2000" dirty="0">
                          <a:solidFill>
                            <a:srgbClr val="0000FF"/>
                          </a:solidFill>
                          <a:latin typeface="Arial" panose="020B0604020202020204" pitchFamily="34" charset="0"/>
                          <a:cs typeface="Arial" panose="020B0604020202020204" pitchFamily="34" charset="0"/>
                        </a:rPr>
                        <a:t>This product contains</a:t>
                      </a:r>
                      <a:r>
                        <a:rPr kumimoji="1" lang="ja-JP" altLang="en-US" sz="2000" dirty="0">
                          <a:solidFill>
                            <a:srgbClr val="0000FF"/>
                          </a:solidFill>
                          <a:latin typeface="Arial" panose="020B0604020202020204" pitchFamily="34" charset="0"/>
                          <a:cs typeface="Arial" panose="020B0604020202020204" pitchFamily="34" charset="0"/>
                        </a:rPr>
                        <a:t> </a:t>
                      </a:r>
                      <a:r>
                        <a:rPr kumimoji="1" lang="en-US" altLang="ja-JP" sz="2000" dirty="0">
                          <a:solidFill>
                            <a:srgbClr val="0000FF"/>
                          </a:solidFill>
                          <a:latin typeface="Arial" panose="020B0604020202020204" pitchFamily="34" charset="0"/>
                          <a:cs typeface="Arial" panose="020B0604020202020204" pitchFamily="34" charset="0"/>
                        </a:rPr>
                        <a:t>ginkgo leaves-derived flavonoid and ginkgo leaves-derived terpen lactones. </a:t>
                      </a:r>
                    </a:p>
                    <a:p>
                      <a:pPr marL="269875" indent="0">
                        <a:lnSpc>
                          <a:spcPct val="150000"/>
                        </a:lnSpc>
                      </a:pPr>
                      <a:r>
                        <a:rPr kumimoji="1" lang="en-US" altLang="ja-JP" sz="2000" dirty="0">
                          <a:latin typeface="Arial" panose="020B0604020202020204" pitchFamily="34" charset="0"/>
                          <a:cs typeface="Arial" panose="020B0604020202020204" pitchFamily="34" charset="0"/>
                        </a:rPr>
                        <a:t>Ginkgo leaves-derived flavonoid glycosides and ginkgo leaves-derived terpene lactones </a:t>
                      </a:r>
                      <a:r>
                        <a:rPr kumimoji="1" lang="en-US" altLang="ja-JP" sz="2000" b="0" u="dbl" baseline="0" dirty="0">
                          <a:solidFill>
                            <a:srgbClr val="0000FF"/>
                          </a:solidFill>
                          <a:latin typeface="Arial" panose="020B0604020202020204" pitchFamily="34" charset="0"/>
                          <a:cs typeface="Arial" panose="020B0604020202020204" pitchFamily="34" charset="0"/>
                        </a:rPr>
                        <a:t>have been reported </a:t>
                      </a:r>
                      <a:r>
                        <a:rPr kumimoji="1" lang="en-US" altLang="ja-JP" sz="2000" b="1" dirty="0">
                          <a:solidFill>
                            <a:srgbClr val="FF0000"/>
                          </a:solidFill>
                          <a:latin typeface="Arial" panose="020B0604020202020204" pitchFamily="34" charset="0"/>
                          <a:cs typeface="Arial" panose="020B0604020202020204" pitchFamily="34" charset="0"/>
                        </a:rPr>
                        <a:t>to improve the accuracy of memory </a:t>
                      </a:r>
                      <a:r>
                        <a:rPr kumimoji="1" lang="en-US" altLang="ja-JP" sz="2000" dirty="0">
                          <a:latin typeface="Arial" panose="020B0604020202020204" pitchFamily="34" charset="0"/>
                          <a:cs typeface="Arial" panose="020B0604020202020204" pitchFamily="34" charset="0"/>
                        </a:rPr>
                        <a:t>(the ability to remember and recall information encountered in daily life) </a:t>
                      </a:r>
                      <a:r>
                        <a:rPr kumimoji="1" lang="en-US" altLang="ja-JP" sz="2000" b="1" dirty="0">
                          <a:solidFill>
                            <a:srgbClr val="FF0000"/>
                          </a:solidFill>
                          <a:latin typeface="Arial" panose="020B0604020202020204" pitchFamily="34" charset="0"/>
                          <a:cs typeface="Arial" panose="020B0604020202020204" pitchFamily="34" charset="0"/>
                        </a:rPr>
                        <a:t>and judgment</a:t>
                      </a:r>
                      <a:r>
                        <a:rPr kumimoji="1" lang="en-US" altLang="ja-JP" sz="2000" dirty="0">
                          <a:latin typeface="Arial" panose="020B0604020202020204" pitchFamily="34" charset="0"/>
                          <a:cs typeface="Arial" panose="020B0604020202020204" pitchFamily="34" charset="0"/>
                        </a:rPr>
                        <a:t>, </a:t>
                      </a:r>
                      <a:r>
                        <a:rPr kumimoji="1" lang="en-US" altLang="ja-JP" sz="2000" dirty="0">
                          <a:solidFill>
                            <a:srgbClr val="FF0000"/>
                          </a:solidFill>
                          <a:latin typeface="Arial" panose="020B0604020202020204" pitchFamily="34" charset="0"/>
                          <a:cs typeface="Arial" panose="020B0604020202020204" pitchFamily="34" charset="0"/>
                        </a:rPr>
                        <a:t>which are part of cognitive functions that decline with aging in healthy middle-aged and elderly individuals.</a:t>
                      </a:r>
                      <a:endParaRPr kumimoji="1" lang="ja-JP" altLang="en-US" sz="2000" dirty="0">
                        <a:solidFill>
                          <a:srgbClr val="FF0000"/>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506880387"/>
                  </a:ext>
                </a:extLst>
              </a:tr>
            </a:tbl>
          </a:graphicData>
        </a:graphic>
      </p:graphicFrame>
      <p:pic>
        <p:nvPicPr>
          <p:cNvPr id="13" name="図 1">
            <a:extLst>
              <a:ext uri="{FF2B5EF4-FFF2-40B4-BE49-F238E27FC236}">
                <a16:creationId xmlns:a16="http://schemas.microsoft.com/office/drawing/2014/main" id="{8559ABA8-5132-3B0F-99C3-089091C9C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直線矢印コネクタ 5">
            <a:extLst>
              <a:ext uri="{FF2B5EF4-FFF2-40B4-BE49-F238E27FC236}">
                <a16:creationId xmlns:a16="http://schemas.microsoft.com/office/drawing/2014/main" id="{350B04E5-B31A-4D55-FAFA-C50A931DD460}"/>
              </a:ext>
            </a:extLst>
          </p:cNvPr>
          <p:cNvCxnSpPr>
            <a:cxnSpLocks/>
          </p:cNvCxnSpPr>
          <p:nvPr/>
        </p:nvCxnSpPr>
        <p:spPr>
          <a:xfrm flipH="1" flipV="1">
            <a:off x="5856514" y="3722914"/>
            <a:ext cx="895416" cy="1997572"/>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テキスト ボックス 8">
            <a:extLst>
              <a:ext uri="{FF2B5EF4-FFF2-40B4-BE49-F238E27FC236}">
                <a16:creationId xmlns:a16="http://schemas.microsoft.com/office/drawing/2014/main" id="{3E9CC3FD-2AC0-86D4-812A-61AC8CC0201D}"/>
              </a:ext>
            </a:extLst>
          </p:cNvPr>
          <p:cNvSpPr txBox="1"/>
          <p:nvPr/>
        </p:nvSpPr>
        <p:spPr>
          <a:xfrm>
            <a:off x="1654629" y="5699502"/>
            <a:ext cx="10203542" cy="369332"/>
          </a:xfrm>
          <a:prstGeom prst="rect">
            <a:avLst/>
          </a:prstGeom>
          <a:solidFill>
            <a:schemeClr val="accent4">
              <a:lumMod val="20000"/>
              <a:lumOff val="80000"/>
            </a:schemeClr>
          </a:solidFill>
          <a:ln>
            <a:noFill/>
          </a:ln>
        </p:spPr>
        <p:txBody>
          <a:bodyPr wrap="square" rtlCol="0">
            <a:spAutoFit/>
          </a:bodyPr>
          <a:lstStyle/>
          <a:p>
            <a:r>
              <a:rPr kumimoji="1" lang="en-US" altLang="ja-JP" b="1" dirty="0"/>
              <a:t>This term indicates that the functional claim has been established by a systematic review.</a:t>
            </a:r>
            <a:endParaRPr kumimoji="1" lang="ja-JP" altLang="en-US" b="1" dirty="0"/>
          </a:p>
        </p:txBody>
      </p:sp>
    </p:spTree>
    <p:extLst>
      <p:ext uri="{BB962C8B-B14F-4D97-AF65-F5344CB8AC3E}">
        <p14:creationId xmlns:p14="http://schemas.microsoft.com/office/powerpoint/2010/main" val="2205387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F41DD-0EF8-D393-977A-22ACA179B10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9B059B2-FAB9-3349-34A1-BAA7F83E57A6}"/>
              </a:ext>
            </a:extLst>
          </p:cNvPr>
          <p:cNvSpPr>
            <a:spLocks noGrp="1"/>
          </p:cNvSpPr>
          <p:nvPr>
            <p:ph type="title"/>
          </p:nvPr>
        </p:nvSpPr>
        <p:spPr>
          <a:xfrm>
            <a:off x="0" y="0"/>
            <a:ext cx="12192000" cy="681037"/>
          </a:xfrm>
          <a:solidFill>
            <a:srgbClr val="E4F6DE"/>
          </a:solidFill>
        </p:spPr>
        <p:txBody>
          <a:bodyPr>
            <a:normAutofit/>
          </a:bodyPr>
          <a:lstStyle/>
          <a:p>
            <a:r>
              <a:rPr kumimoji="1" lang="en-US" altLang="ja-JP" sz="2400" dirty="0">
                <a:latin typeface="Arial" panose="020B0604020202020204" pitchFamily="34" charset="0"/>
                <a:cs typeface="Arial" panose="020B0604020202020204" pitchFamily="34" charset="0"/>
              </a:rPr>
              <a:t>  </a:t>
            </a:r>
            <a:r>
              <a:rPr kumimoji="1" lang="en-US" altLang="ja-JP" sz="2800" b="1" dirty="0">
                <a:latin typeface="Arial" panose="020B0604020202020204" pitchFamily="34" charset="0"/>
                <a:cs typeface="Arial" panose="020B0604020202020204" pitchFamily="34" charset="0"/>
              </a:rPr>
              <a:t>Today’s topics</a:t>
            </a:r>
            <a:endParaRPr kumimoji="1" lang="ja-JP" altLang="en-US" sz="28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079FCA76-98D7-DB9A-7B2E-8F04000BD64E}"/>
              </a:ext>
            </a:extLst>
          </p:cNvPr>
          <p:cNvSpPr>
            <a:spLocks noGrp="1"/>
          </p:cNvSpPr>
          <p:nvPr>
            <p:ph idx="1"/>
          </p:nvPr>
        </p:nvSpPr>
        <p:spPr>
          <a:xfrm>
            <a:off x="101601" y="1262064"/>
            <a:ext cx="11959770" cy="3854900"/>
          </a:xfrm>
          <a:noFill/>
        </p:spPr>
        <p:txBody>
          <a:bodyPr>
            <a:normAutofit/>
          </a:bodyPr>
          <a:lstStyle/>
          <a:p>
            <a:pPr marL="623888" indent="-536575">
              <a:spcBef>
                <a:spcPts val="1800"/>
              </a:spcBef>
              <a:buFont typeface="+mj-lt"/>
              <a:buAutoNum type="arabicPeriod"/>
            </a:pPr>
            <a:r>
              <a:rPr lang="en-US" altLang="ja-JP" sz="2400" b="1" dirty="0">
                <a:solidFill>
                  <a:schemeClr val="bg1">
                    <a:lumMod val="75000"/>
                  </a:schemeClr>
                </a:solidFill>
                <a:latin typeface="Arial" panose="020B0604020202020204" pitchFamily="34" charset="0"/>
                <a:cs typeface="Arial" panose="020B0604020202020204" pitchFamily="34" charset="0"/>
              </a:rPr>
              <a:t>Positioning of So-called “Health Foods” and Foods with Health Claims (FHC)</a:t>
            </a:r>
          </a:p>
          <a:p>
            <a:pPr marL="623888" indent="-536575">
              <a:spcBef>
                <a:spcPts val="1800"/>
              </a:spcBef>
              <a:buFont typeface="+mj-lt"/>
              <a:buAutoNum type="arabicPeriod"/>
            </a:pPr>
            <a:r>
              <a:rPr lang="en-US" altLang="ja-JP" sz="2400" b="1" dirty="0">
                <a:solidFill>
                  <a:schemeClr val="bg1">
                    <a:lumMod val="75000"/>
                  </a:schemeClr>
                </a:solidFill>
                <a:latin typeface="Arial" panose="020B0604020202020204" pitchFamily="34" charset="0"/>
                <a:cs typeface="Arial" panose="020B0604020202020204" pitchFamily="34" charset="0"/>
              </a:rPr>
              <a:t>The three categories classified under FHC</a:t>
            </a:r>
          </a:p>
          <a:p>
            <a:pPr marL="1611313" indent="-623888">
              <a:spcBef>
                <a:spcPts val="1800"/>
              </a:spcBef>
              <a:buAutoNum type="arabicParenBoth"/>
            </a:pPr>
            <a:r>
              <a:rPr lang="en-US" altLang="ja-JP" sz="2400" dirty="0">
                <a:solidFill>
                  <a:schemeClr val="bg1">
                    <a:lumMod val="75000"/>
                  </a:schemeClr>
                </a:solidFill>
                <a:latin typeface="Arial" panose="020B0604020202020204" pitchFamily="34" charset="0"/>
                <a:cs typeface="Arial" panose="020B0604020202020204" pitchFamily="34" charset="0"/>
              </a:rPr>
              <a:t>Food for Specified Health Uses </a:t>
            </a:r>
            <a:r>
              <a:rPr lang="en-US" altLang="ja-JP" sz="2400" b="1" dirty="0">
                <a:solidFill>
                  <a:schemeClr val="bg1">
                    <a:lumMod val="75000"/>
                  </a:schemeClr>
                </a:solidFill>
                <a:latin typeface="Arial" panose="020B0604020202020204" pitchFamily="34" charset="0"/>
                <a:cs typeface="Arial" panose="020B0604020202020204" pitchFamily="34" charset="0"/>
              </a:rPr>
              <a:t>(FOSHU)</a:t>
            </a:r>
          </a:p>
          <a:p>
            <a:pPr marL="1611313" indent="-623888">
              <a:spcBef>
                <a:spcPts val="1800"/>
              </a:spcBef>
              <a:buAutoNum type="arabicParenBoth"/>
            </a:pPr>
            <a:r>
              <a:rPr lang="en-US" altLang="ja-JP" sz="2400" dirty="0">
                <a:solidFill>
                  <a:schemeClr val="bg1">
                    <a:lumMod val="75000"/>
                  </a:schemeClr>
                </a:solidFill>
                <a:latin typeface="Arial" panose="020B0604020202020204" pitchFamily="34" charset="0"/>
                <a:cs typeface="Arial" panose="020B0604020202020204" pitchFamily="34" charset="0"/>
              </a:rPr>
              <a:t>Foods with Nutrient Function Claims </a:t>
            </a:r>
            <a:r>
              <a:rPr lang="en-US" altLang="ja-JP" sz="2400" b="1" dirty="0">
                <a:solidFill>
                  <a:schemeClr val="bg1">
                    <a:lumMod val="75000"/>
                  </a:schemeClr>
                </a:solidFill>
                <a:latin typeface="Arial" panose="020B0604020202020204" pitchFamily="34" charset="0"/>
                <a:cs typeface="Arial" panose="020B0604020202020204" pitchFamily="34" charset="0"/>
              </a:rPr>
              <a:t>(FNFC)</a:t>
            </a:r>
          </a:p>
          <a:p>
            <a:pPr marL="1611313" indent="-623888">
              <a:spcBef>
                <a:spcPts val="1800"/>
              </a:spcBef>
              <a:buAutoNum type="arabicParenBoth"/>
            </a:pPr>
            <a:r>
              <a:rPr lang="en-US" altLang="ja-JP" sz="2400" dirty="0">
                <a:solidFill>
                  <a:schemeClr val="bg1">
                    <a:lumMod val="75000"/>
                  </a:schemeClr>
                </a:solidFill>
                <a:latin typeface="Arial" panose="020B0604020202020204" pitchFamily="34" charset="0"/>
                <a:cs typeface="Arial" panose="020B0604020202020204" pitchFamily="34" charset="0"/>
              </a:rPr>
              <a:t>Foods with Function Claims </a:t>
            </a:r>
            <a:r>
              <a:rPr lang="en-US" altLang="ja-JP" sz="2400" b="1" dirty="0">
                <a:solidFill>
                  <a:schemeClr val="bg1">
                    <a:lumMod val="75000"/>
                  </a:schemeClr>
                </a:solidFill>
                <a:latin typeface="Arial" panose="020B0604020202020204" pitchFamily="34" charset="0"/>
                <a:cs typeface="Arial" panose="020B0604020202020204" pitchFamily="34" charset="0"/>
              </a:rPr>
              <a:t>(FFC)</a:t>
            </a:r>
          </a:p>
          <a:p>
            <a:pPr marL="623888" indent="-536575">
              <a:lnSpc>
                <a:spcPct val="100000"/>
              </a:lnSpc>
              <a:spcBef>
                <a:spcPts val="3000"/>
              </a:spcBef>
              <a:buFont typeface="+mj-lt"/>
              <a:buAutoNum type="arabicPeriod" startAt="3"/>
            </a:pPr>
            <a:r>
              <a:rPr kumimoji="1" lang="en-US" altLang="ja-JP" sz="2400" b="1" dirty="0">
                <a:solidFill>
                  <a:schemeClr val="accent6">
                    <a:lumMod val="50000"/>
                  </a:schemeClr>
                </a:solidFill>
                <a:latin typeface="Arial" panose="020B0604020202020204" pitchFamily="34" charset="0"/>
                <a:cs typeface="Arial" panose="020B0604020202020204" pitchFamily="34" charset="0"/>
              </a:rPr>
              <a:t>The importance of Safety and Quality Assurance in Health Foods, especially Dietary Supplements</a:t>
            </a:r>
            <a:endParaRPr lang="en-US" altLang="ja-JP" sz="2000" dirty="0">
              <a:solidFill>
                <a:schemeClr val="accent6">
                  <a:lumMod val="50000"/>
                </a:schemeClr>
              </a:solidFill>
            </a:endParaRPr>
          </a:p>
        </p:txBody>
      </p:sp>
      <p:sp>
        <p:nvSpPr>
          <p:cNvPr id="4" name="スライド番号プレースホルダー 3">
            <a:extLst>
              <a:ext uri="{FF2B5EF4-FFF2-40B4-BE49-F238E27FC236}">
                <a16:creationId xmlns:a16="http://schemas.microsoft.com/office/drawing/2014/main" id="{CDBECCF4-DA90-4225-A897-6E3FD1F3C5A9}"/>
              </a:ext>
            </a:extLst>
          </p:cNvPr>
          <p:cNvSpPr>
            <a:spLocks noGrp="1"/>
          </p:cNvSpPr>
          <p:nvPr>
            <p:ph type="sldNum" sz="quarter" idx="12"/>
          </p:nvPr>
        </p:nvSpPr>
        <p:spPr>
          <a:xfrm>
            <a:off x="9448800"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4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14" name="図 1">
            <a:extLst>
              <a:ext uri="{FF2B5EF4-FFF2-40B4-BE49-F238E27FC236}">
                <a16:creationId xmlns:a16="http://schemas.microsoft.com/office/drawing/2014/main" id="{F4556DFE-17D9-AAF3-25CE-389298508A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16687"/>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図 7">
            <a:extLst>
              <a:ext uri="{FF2B5EF4-FFF2-40B4-BE49-F238E27FC236}">
                <a16:creationId xmlns:a16="http://schemas.microsoft.com/office/drawing/2014/main" id="{27CDCB9B-3C47-808E-30FF-B841A9E164F2}"/>
              </a:ext>
            </a:extLst>
          </p:cNvPr>
          <p:cNvPicPr>
            <a:picLocks noChangeAspect="1"/>
          </p:cNvPicPr>
          <p:nvPr/>
        </p:nvPicPr>
        <p:blipFill>
          <a:blip r:embed="rId3"/>
          <a:stretch>
            <a:fillRect/>
          </a:stretch>
        </p:blipFill>
        <p:spPr>
          <a:xfrm>
            <a:off x="9592607" y="5035165"/>
            <a:ext cx="2310584" cy="1731414"/>
          </a:xfrm>
          <a:prstGeom prst="rect">
            <a:avLst/>
          </a:prstGeom>
        </p:spPr>
      </p:pic>
    </p:spTree>
    <p:extLst>
      <p:ext uri="{BB962C8B-B14F-4D97-AF65-F5344CB8AC3E}">
        <p14:creationId xmlns:p14="http://schemas.microsoft.com/office/powerpoint/2010/main" val="1060987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0B24A63F-353A-5D8B-8936-C8D8A6E4BA11}"/>
              </a:ext>
            </a:extLst>
          </p:cNvPr>
          <p:cNvPicPr>
            <a:picLocks noChangeAspect="1"/>
          </p:cNvPicPr>
          <p:nvPr/>
        </p:nvPicPr>
        <p:blipFill>
          <a:blip r:embed="rId3"/>
          <a:stretch>
            <a:fillRect/>
          </a:stretch>
        </p:blipFill>
        <p:spPr>
          <a:xfrm>
            <a:off x="10634517" y="1094725"/>
            <a:ext cx="1376801" cy="1961623"/>
          </a:xfrm>
          <a:prstGeom prst="rect">
            <a:avLst/>
          </a:prstGeom>
        </p:spPr>
      </p:pic>
      <p:sp>
        <p:nvSpPr>
          <p:cNvPr id="3" name="正方形/長方形 2">
            <a:extLst>
              <a:ext uri="{FF2B5EF4-FFF2-40B4-BE49-F238E27FC236}">
                <a16:creationId xmlns:a16="http://schemas.microsoft.com/office/drawing/2014/main" id="{11A57F84-EA69-9500-EFBB-440A357DFB2E}"/>
              </a:ext>
            </a:extLst>
          </p:cNvPr>
          <p:cNvSpPr/>
          <p:nvPr/>
        </p:nvSpPr>
        <p:spPr>
          <a:xfrm>
            <a:off x="0" y="936336"/>
            <a:ext cx="12192000" cy="4071052"/>
          </a:xfrm>
          <a:prstGeom prst="rect">
            <a:avLst/>
          </a:prstGeom>
          <a:no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2" name="タイトル 1">
            <a:extLst>
              <a:ext uri="{FF2B5EF4-FFF2-40B4-BE49-F238E27FC236}">
                <a16:creationId xmlns:a16="http://schemas.microsoft.com/office/drawing/2014/main" id="{A53EE6AF-3619-B849-0B35-CF958516E57D}"/>
              </a:ext>
            </a:extLst>
          </p:cNvPr>
          <p:cNvSpPr>
            <a:spLocks noGrp="1"/>
          </p:cNvSpPr>
          <p:nvPr>
            <p:ph type="title"/>
          </p:nvPr>
        </p:nvSpPr>
        <p:spPr>
          <a:xfrm>
            <a:off x="0" y="0"/>
            <a:ext cx="12192000" cy="1071085"/>
          </a:xfrm>
          <a:solidFill>
            <a:srgbClr val="E4F6DE"/>
          </a:solidFill>
        </p:spPr>
        <p:txBody>
          <a:bodyPr>
            <a:normAutofit fontScale="90000"/>
          </a:bodyPr>
          <a:lstStyle/>
          <a:p>
            <a:pPr algn="ctr">
              <a:lnSpc>
                <a:spcPct val="100000"/>
              </a:lnSpc>
              <a:spcBef>
                <a:spcPts val="1200"/>
              </a:spcBef>
              <a:tabLst>
                <a:tab pos="4035425" algn="l"/>
              </a:tabLst>
            </a:pPr>
            <a:r>
              <a:rPr kumimoji="1" lang="en-US" altLang="ja-JP" sz="2200" b="1" dirty="0">
                <a:latin typeface="Arial" panose="020B0604020202020204" pitchFamily="34" charset="0"/>
                <a:ea typeface="+mn-ea"/>
                <a:cs typeface="Arial" panose="020B0604020202020204" pitchFamily="34" charset="0"/>
              </a:rPr>
              <a:t>Guidelines for Safety Self-Inspection of Dietary Supplement Raw Materials and  </a:t>
            </a:r>
            <a:br>
              <a:rPr kumimoji="1" lang="en-US" altLang="ja-JP" sz="2200" b="1" dirty="0">
                <a:latin typeface="Arial" panose="020B0604020202020204" pitchFamily="34" charset="0"/>
                <a:ea typeface="+mn-ea"/>
                <a:cs typeface="Arial" panose="020B0604020202020204" pitchFamily="34" charset="0"/>
              </a:rPr>
            </a:br>
            <a:r>
              <a:rPr lang="en-US" altLang="ja-JP" sz="2200" b="1" dirty="0">
                <a:latin typeface="Arial" panose="020B0604020202020204" pitchFamily="34" charset="0"/>
                <a:ea typeface="+mn-ea"/>
                <a:cs typeface="Arial" panose="020B0604020202020204" pitchFamily="34" charset="0"/>
              </a:rPr>
              <a:t>Appropriate product design</a:t>
            </a:r>
            <a:r>
              <a:rPr kumimoji="1" lang="en-US" altLang="ja-JP" sz="2200" b="1" dirty="0">
                <a:latin typeface="Arial" panose="020B0604020202020204" pitchFamily="34" charset="0"/>
                <a:ea typeface="+mn-ea"/>
                <a:cs typeface="Arial" panose="020B0604020202020204" pitchFamily="34" charset="0"/>
              </a:rPr>
              <a:t>, and GMP Guideline</a:t>
            </a:r>
            <a:br>
              <a:rPr kumimoji="1" lang="en-US" altLang="ja-JP" sz="2000" b="1" dirty="0">
                <a:latin typeface="Arial" panose="020B0604020202020204" pitchFamily="34" charset="0"/>
                <a:ea typeface="+mn-ea"/>
                <a:cs typeface="Arial" panose="020B0604020202020204" pitchFamily="34" charset="0"/>
              </a:rPr>
            </a:br>
            <a:r>
              <a:rPr kumimoji="1" lang="en-US" altLang="ja-JP" sz="2000" b="1" dirty="0">
                <a:solidFill>
                  <a:schemeClr val="accent2">
                    <a:lumMod val="50000"/>
                  </a:schemeClr>
                </a:solidFill>
                <a:latin typeface="Arial" panose="020B0604020202020204" pitchFamily="34" charset="0"/>
                <a:ea typeface="+mn-ea"/>
                <a:cs typeface="Arial" panose="020B0604020202020204" pitchFamily="34" charset="0"/>
              </a:rPr>
              <a:t>                                                                                  ( The </a:t>
            </a:r>
            <a:r>
              <a:rPr lang="en-US" altLang="ja-JP" sz="1800" b="1" dirty="0">
                <a:solidFill>
                  <a:schemeClr val="accent2">
                    <a:lumMod val="50000"/>
                  </a:schemeClr>
                </a:solidFill>
                <a:latin typeface="Arial" panose="020B0604020202020204" pitchFamily="34" charset="0"/>
                <a:cs typeface="Arial" panose="020B0604020202020204" pitchFamily="34" charset="0"/>
              </a:rPr>
              <a:t>Notification issued by the MHLW in 2005 and revised in 2024 )</a:t>
            </a:r>
            <a:endParaRPr kumimoji="1" lang="ja-JP" altLang="en-US" sz="1800" b="1" dirty="0">
              <a:solidFill>
                <a:schemeClr val="accent2">
                  <a:lumMod val="50000"/>
                </a:schemeClr>
              </a:solidFill>
              <a:latin typeface="Arial" panose="020B0604020202020204" pitchFamily="34" charset="0"/>
              <a:ea typeface="+mn-ea"/>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id="{B8264346-EA66-A42A-FFB2-7DC39D17F027}"/>
              </a:ext>
            </a:extLst>
          </p:cNvPr>
          <p:cNvSpPr>
            <a:spLocks noGrp="1"/>
          </p:cNvSpPr>
          <p:nvPr>
            <p:ph type="sldNum" sz="quarter" idx="12"/>
          </p:nvPr>
        </p:nvSpPr>
        <p:spPr>
          <a:xfrm>
            <a:off x="9364205" y="6514443"/>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4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1" name="テキスト ボックス 10">
            <a:extLst>
              <a:ext uri="{FF2B5EF4-FFF2-40B4-BE49-F238E27FC236}">
                <a16:creationId xmlns:a16="http://schemas.microsoft.com/office/drawing/2014/main" id="{0EB18786-29B2-3B77-2843-A3CE25B04868}"/>
              </a:ext>
            </a:extLst>
          </p:cNvPr>
          <p:cNvSpPr txBox="1"/>
          <p:nvPr/>
        </p:nvSpPr>
        <p:spPr>
          <a:xfrm>
            <a:off x="131123" y="4960052"/>
            <a:ext cx="11929753" cy="1077218"/>
          </a:xfrm>
          <a:prstGeom prst="rect">
            <a:avLst/>
          </a:prstGeom>
          <a:solidFill>
            <a:srgbClr val="FFF9E7"/>
          </a:solidFill>
          <a:ln w="38100">
            <a:solidFill>
              <a:schemeClr val="tx1"/>
            </a:solidFill>
          </a:ln>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Confirm </a:t>
            </a:r>
            <a:r>
              <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history of safe use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(consumption record)</a:t>
            </a:r>
            <a:endPar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Collect and assess </a:t>
            </a:r>
            <a:r>
              <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safety and toxicity information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on source materials, raw materials and their components </a:t>
            </a:r>
            <a:r>
              <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through literature searches.</a:t>
            </a:r>
            <a:r>
              <a:rPr lang="en-US" altLang="ja-JP" sz="1600" dirty="0"/>
              <a:t> </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If safety cannot be guaranteed on the basis of 1 and 2 above, </a:t>
            </a:r>
            <a:r>
              <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toxicity studies shall be conducted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using the raw material, etc.</a:t>
            </a:r>
          </a:p>
        </p:txBody>
      </p:sp>
      <p:sp>
        <p:nvSpPr>
          <p:cNvPr id="14" name="テキスト ボックス 13">
            <a:extLst>
              <a:ext uri="{FF2B5EF4-FFF2-40B4-BE49-F238E27FC236}">
                <a16:creationId xmlns:a16="http://schemas.microsoft.com/office/drawing/2014/main" id="{B4647DE9-687B-1B5E-C09F-B0D75C842EBE}"/>
              </a:ext>
            </a:extLst>
          </p:cNvPr>
          <p:cNvSpPr txBox="1"/>
          <p:nvPr/>
        </p:nvSpPr>
        <p:spPr>
          <a:xfrm>
            <a:off x="114211" y="4618239"/>
            <a:ext cx="6226838" cy="369332"/>
          </a:xfrm>
          <a:prstGeom prst="rect">
            <a:avLst/>
          </a:prstGeom>
          <a:solidFill>
            <a:schemeClr val="accent6">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rPr>
              <a:t>Basic procedure for confirming the raw material safety</a:t>
            </a:r>
            <a:endParaRPr kumimoji="1" lang="ja-JP" altLang="en-US" sz="18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2" name="フローチャート: 結合子 11">
            <a:extLst>
              <a:ext uri="{FF2B5EF4-FFF2-40B4-BE49-F238E27FC236}">
                <a16:creationId xmlns:a16="http://schemas.microsoft.com/office/drawing/2014/main" id="{0FA29CDE-26CE-1616-4F4E-45DCBA97CEA3}"/>
              </a:ext>
            </a:extLst>
          </p:cNvPr>
          <p:cNvSpPr/>
          <p:nvPr/>
        </p:nvSpPr>
        <p:spPr>
          <a:xfrm>
            <a:off x="6412883" y="4524025"/>
            <a:ext cx="380385" cy="376444"/>
          </a:xfrm>
          <a:prstGeom prst="flowChartConnector">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rPr>
              <a:t>１</a:t>
            </a:r>
          </a:p>
        </p:txBody>
      </p:sp>
      <p:pic>
        <p:nvPicPr>
          <p:cNvPr id="6" name="図 5">
            <a:extLst>
              <a:ext uri="{FF2B5EF4-FFF2-40B4-BE49-F238E27FC236}">
                <a16:creationId xmlns:a16="http://schemas.microsoft.com/office/drawing/2014/main" id="{CD41691F-0165-8D14-ED8F-69001D3365A7}"/>
              </a:ext>
            </a:extLst>
          </p:cNvPr>
          <p:cNvPicPr>
            <a:picLocks noChangeAspect="1"/>
          </p:cNvPicPr>
          <p:nvPr/>
        </p:nvPicPr>
        <p:blipFill>
          <a:blip r:embed="rId4"/>
          <a:stretch>
            <a:fillRect/>
          </a:stretch>
        </p:blipFill>
        <p:spPr>
          <a:xfrm>
            <a:off x="0" y="6492208"/>
            <a:ext cx="3828620" cy="365792"/>
          </a:xfrm>
          <a:prstGeom prst="rect">
            <a:avLst/>
          </a:prstGeom>
        </p:spPr>
      </p:pic>
      <p:grpSp>
        <p:nvGrpSpPr>
          <p:cNvPr id="13" name="グループ化 12">
            <a:extLst>
              <a:ext uri="{FF2B5EF4-FFF2-40B4-BE49-F238E27FC236}">
                <a16:creationId xmlns:a16="http://schemas.microsoft.com/office/drawing/2014/main" id="{6DECB26F-2406-13CE-CF6F-ECB1FE9ECF77}"/>
              </a:ext>
            </a:extLst>
          </p:cNvPr>
          <p:cNvGrpSpPr/>
          <p:nvPr/>
        </p:nvGrpSpPr>
        <p:grpSpPr>
          <a:xfrm>
            <a:off x="0" y="1162556"/>
            <a:ext cx="12208897" cy="2952376"/>
            <a:chOff x="89970" y="842643"/>
            <a:chExt cx="12196516" cy="2952376"/>
          </a:xfrm>
        </p:grpSpPr>
        <p:pic>
          <p:nvPicPr>
            <p:cNvPr id="70" name="図 31" descr="あす滝さん陳_001.jpg">
              <a:extLst>
                <a:ext uri="{FF2B5EF4-FFF2-40B4-BE49-F238E27FC236}">
                  <a16:creationId xmlns:a16="http://schemas.microsoft.com/office/drawing/2014/main" id="{62087EAB-AB20-E5CF-DFE3-C66CB149031D}"/>
                </a:ext>
              </a:extLst>
            </p:cNvPr>
            <p:cNvPicPr>
              <a:picLocks noChangeAspect="1"/>
            </p:cNvPicPr>
            <p:nvPr/>
          </p:nvPicPr>
          <p:blipFill>
            <a:blip r:embed="rId5">
              <a:lum bright="38000"/>
              <a:extLst>
                <a:ext uri="{28A0092B-C50C-407E-A947-70E740481C1C}">
                  <a14:useLocalDpi xmlns:a14="http://schemas.microsoft.com/office/drawing/2010/main" val="0"/>
                </a:ext>
              </a:extLst>
            </a:blip>
            <a:srcRect/>
            <a:stretch>
              <a:fillRect/>
            </a:stretch>
          </p:blipFill>
          <p:spPr bwMode="auto">
            <a:xfrm>
              <a:off x="3910468" y="1677159"/>
              <a:ext cx="1076097" cy="760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テキスト ボックス 48">
              <a:extLst>
                <a:ext uri="{FF2B5EF4-FFF2-40B4-BE49-F238E27FC236}">
                  <a16:creationId xmlns:a16="http://schemas.microsoft.com/office/drawing/2014/main" id="{C28E4293-C2AC-2FFD-A8B9-2605F2330E65}"/>
                </a:ext>
              </a:extLst>
            </p:cNvPr>
            <p:cNvSpPr txBox="1"/>
            <p:nvPr/>
          </p:nvSpPr>
          <p:spPr>
            <a:xfrm>
              <a:off x="212398" y="1135121"/>
              <a:ext cx="118676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游ゴシック" panose="020B0400000000000000" pitchFamily="50" charset="-128"/>
                  <a:cs typeface="Arial" panose="020B0604020202020204" pitchFamily="34" charset="0"/>
                </a:rPr>
                <a:t>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游ゴシック" panose="020B0400000000000000" pitchFamily="50" charset="-128"/>
                  <a:cs typeface="Arial" panose="020B0604020202020204" pitchFamily="34" charset="0"/>
                </a:rPr>
                <a:t>material</a:t>
              </a:r>
              <a:endParaRPr kumimoji="1" lang="ja-JP" altLang="en-US"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50" name="テキスト ボックス 49">
              <a:extLst>
                <a:ext uri="{FF2B5EF4-FFF2-40B4-BE49-F238E27FC236}">
                  <a16:creationId xmlns:a16="http://schemas.microsoft.com/office/drawing/2014/main" id="{F81AF7F9-32FF-8FF2-CFB9-893E0FA71580}"/>
                </a:ext>
              </a:extLst>
            </p:cNvPr>
            <p:cNvSpPr txBox="1"/>
            <p:nvPr/>
          </p:nvSpPr>
          <p:spPr>
            <a:xfrm>
              <a:off x="1315128" y="1589516"/>
              <a:ext cx="2642427" cy="1169551"/>
            </a:xfrm>
            <a:prstGeom prst="rect">
              <a:avLst/>
            </a:prstGeom>
            <a:noFill/>
          </p:spPr>
          <p:txBody>
            <a:bodyPr wrap="square" rtlCol="0">
              <a:spAutoFit/>
            </a:bodyPr>
            <a:lstStyle/>
            <a:p>
              <a:pPr marL="182563" marR="0" lvl="0" indent="-182563"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Extraction , fractionation, purification, concentration or drying, etc. from natural products</a:t>
              </a:r>
            </a:p>
            <a:p>
              <a:pPr marL="182563" marR="0" lvl="0" indent="-182563"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Chemical synthesis</a:t>
              </a:r>
              <a:endParaRPr kumimoji="1" lang="ja-JP" altLang="en-US" sz="1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57" name="楕円 56">
              <a:extLst>
                <a:ext uri="{FF2B5EF4-FFF2-40B4-BE49-F238E27FC236}">
                  <a16:creationId xmlns:a16="http://schemas.microsoft.com/office/drawing/2014/main" id="{D6A2E993-7E68-7F47-1EB5-FAB35EF6DF41}"/>
                </a:ext>
              </a:extLst>
            </p:cNvPr>
            <p:cNvSpPr/>
            <p:nvPr/>
          </p:nvSpPr>
          <p:spPr>
            <a:xfrm>
              <a:off x="133127" y="842643"/>
              <a:ext cx="1198974" cy="1587645"/>
            </a:xfrm>
            <a:prstGeom prst="ellipse">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69" name="テキスト ボックス 68">
              <a:extLst>
                <a:ext uri="{FF2B5EF4-FFF2-40B4-BE49-F238E27FC236}">
                  <a16:creationId xmlns:a16="http://schemas.microsoft.com/office/drawing/2014/main" id="{6844E09F-0134-D0CB-086D-BBE9ECF3D399}"/>
                </a:ext>
              </a:extLst>
            </p:cNvPr>
            <p:cNvSpPr txBox="1"/>
            <p:nvPr/>
          </p:nvSpPr>
          <p:spPr>
            <a:xfrm>
              <a:off x="3937851" y="1127486"/>
              <a:ext cx="117699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游ゴシック" panose="020B0400000000000000" pitchFamily="50" charset="-128"/>
                  <a:cs typeface="Arial" panose="020B0604020202020204" pitchFamily="34" charset="0"/>
                </a:rPr>
                <a:t>Raw material</a:t>
              </a:r>
              <a:endParaRPr kumimoji="1" lang="ja-JP" altLang="en-US" sz="1800" b="1" i="0" u="none" strike="noStrike" kern="1200" cap="none" spc="0" normalizeH="0" baseline="0" noProof="0" dirty="0">
                <a:ln>
                  <a:noFill/>
                </a:ln>
                <a:solidFill>
                  <a:schemeClr val="accent5">
                    <a:lumMod val="75000"/>
                  </a:scheme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71" name="テキスト ボックス 70">
              <a:extLst>
                <a:ext uri="{FF2B5EF4-FFF2-40B4-BE49-F238E27FC236}">
                  <a16:creationId xmlns:a16="http://schemas.microsoft.com/office/drawing/2014/main" id="{E9CE9576-76F0-1BA1-7AB9-B5D300963196}"/>
                </a:ext>
              </a:extLst>
            </p:cNvPr>
            <p:cNvSpPr txBox="1"/>
            <p:nvPr/>
          </p:nvSpPr>
          <p:spPr>
            <a:xfrm>
              <a:off x="9180973" y="912515"/>
              <a:ext cx="1554832"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Processing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(Formulation)</a:t>
              </a:r>
              <a:endParaRPr kumimoji="1" lang="ja-JP" altLang="en-US" sz="16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72" name="テキスト ボックス 71">
              <a:extLst>
                <a:ext uri="{FF2B5EF4-FFF2-40B4-BE49-F238E27FC236}">
                  <a16:creationId xmlns:a16="http://schemas.microsoft.com/office/drawing/2014/main" id="{C2971193-1CED-4EEC-2F6B-D54ADF45742A}"/>
                </a:ext>
              </a:extLst>
            </p:cNvPr>
            <p:cNvSpPr txBox="1"/>
            <p:nvPr/>
          </p:nvSpPr>
          <p:spPr>
            <a:xfrm>
              <a:off x="2230159" y="1135117"/>
              <a:ext cx="16195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Processing</a:t>
              </a:r>
              <a:endPar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75" name="Picture 5" descr="MCj02332030000[1]">
              <a:extLst>
                <a:ext uri="{FF2B5EF4-FFF2-40B4-BE49-F238E27FC236}">
                  <a16:creationId xmlns:a16="http://schemas.microsoft.com/office/drawing/2014/main" id="{97FC8B15-CD6E-5CE9-13CF-C842E3CD56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4400" y="1664249"/>
              <a:ext cx="852123" cy="61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図 75" descr="ゲームの画面&#10;&#10;低い精度で自動的に生成された説明">
              <a:extLst>
                <a:ext uri="{FF2B5EF4-FFF2-40B4-BE49-F238E27FC236}">
                  <a16:creationId xmlns:a16="http://schemas.microsoft.com/office/drawing/2014/main" id="{87F35750-B3EF-0325-BA32-A3BD7FED0667}"/>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943160" y="922387"/>
              <a:ext cx="955908" cy="991720"/>
            </a:xfrm>
            <a:prstGeom prst="rect">
              <a:avLst/>
            </a:prstGeom>
          </p:spPr>
        </p:pic>
        <p:sp>
          <p:nvSpPr>
            <p:cNvPr id="77" name="正方形/長方形 76">
              <a:extLst>
                <a:ext uri="{FF2B5EF4-FFF2-40B4-BE49-F238E27FC236}">
                  <a16:creationId xmlns:a16="http://schemas.microsoft.com/office/drawing/2014/main" id="{65CD6013-7756-5BB6-CE4D-800151A110CC}"/>
                </a:ext>
              </a:extLst>
            </p:cNvPr>
            <p:cNvSpPr/>
            <p:nvPr/>
          </p:nvSpPr>
          <p:spPr>
            <a:xfrm>
              <a:off x="5451020" y="1120460"/>
              <a:ext cx="2079091" cy="1270329"/>
            </a:xfrm>
            <a:prstGeom prst="rect">
              <a:avLst/>
            </a:prstGeom>
            <a:noFill/>
            <a:ln>
              <a:solidFill>
                <a:schemeClr val="tx2">
                  <a:lumMod val="50000"/>
                  <a:lumOff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96" name="Picture 6" descr="MCj03112800000[1]">
              <a:extLst>
                <a:ext uri="{FF2B5EF4-FFF2-40B4-BE49-F238E27FC236}">
                  <a16:creationId xmlns:a16="http://schemas.microsoft.com/office/drawing/2014/main" id="{990412D0-0E93-8228-7EA4-88A8114318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19305" y="1128792"/>
              <a:ext cx="1041896" cy="99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9" name="直線矢印コネクタ 98">
              <a:extLst>
                <a:ext uri="{FF2B5EF4-FFF2-40B4-BE49-F238E27FC236}">
                  <a16:creationId xmlns:a16="http://schemas.microsoft.com/office/drawing/2014/main" id="{12E51DC4-FF28-1B4C-024C-32FF760CDE46}"/>
                </a:ext>
              </a:extLst>
            </p:cNvPr>
            <p:cNvCxnSpPr>
              <a:cxnSpLocks/>
            </p:cNvCxnSpPr>
            <p:nvPr/>
          </p:nvCxnSpPr>
          <p:spPr>
            <a:xfrm>
              <a:off x="7583155" y="1605179"/>
              <a:ext cx="611430" cy="0"/>
            </a:xfrm>
            <a:prstGeom prst="straightConnector1">
              <a:avLst/>
            </a:prstGeom>
            <a:ln w="57150">
              <a:solidFill>
                <a:srgbClr val="0066CC"/>
              </a:solidFill>
              <a:tailEnd type="triangle"/>
            </a:ln>
          </p:spPr>
          <p:style>
            <a:lnRef idx="2">
              <a:schemeClr val="accent1"/>
            </a:lnRef>
            <a:fillRef idx="0">
              <a:schemeClr val="accent1"/>
            </a:fillRef>
            <a:effectRef idx="1">
              <a:schemeClr val="accent1"/>
            </a:effectRef>
            <a:fontRef idx="minor">
              <a:schemeClr val="tx1"/>
            </a:fontRef>
          </p:style>
        </p:cxnSp>
        <p:cxnSp>
          <p:nvCxnSpPr>
            <p:cNvPr id="111" name="直線矢印コネクタ 110">
              <a:extLst>
                <a:ext uri="{FF2B5EF4-FFF2-40B4-BE49-F238E27FC236}">
                  <a16:creationId xmlns:a16="http://schemas.microsoft.com/office/drawing/2014/main" id="{511492CB-4924-4EBB-00CA-F0F4CFD584E9}"/>
                </a:ext>
              </a:extLst>
            </p:cNvPr>
            <p:cNvCxnSpPr>
              <a:cxnSpLocks/>
            </p:cNvCxnSpPr>
            <p:nvPr/>
          </p:nvCxnSpPr>
          <p:spPr>
            <a:xfrm>
              <a:off x="1456230" y="1572205"/>
              <a:ext cx="2353061" cy="0"/>
            </a:xfrm>
            <a:prstGeom prst="straightConnector1">
              <a:avLst/>
            </a:prstGeom>
            <a:ln w="57150">
              <a:solidFill>
                <a:srgbClr val="0066CC"/>
              </a:solidFill>
              <a:tailEnd type="triangle"/>
            </a:ln>
          </p:spPr>
          <p:style>
            <a:lnRef idx="2">
              <a:schemeClr val="accent1"/>
            </a:lnRef>
            <a:fillRef idx="0">
              <a:schemeClr val="accent1"/>
            </a:fillRef>
            <a:effectRef idx="1">
              <a:schemeClr val="accent1"/>
            </a:effectRef>
            <a:fontRef idx="minor">
              <a:schemeClr val="tx1"/>
            </a:fontRef>
          </p:style>
        </p:cxnSp>
        <p:sp>
          <p:nvSpPr>
            <p:cNvPr id="120" name="テキスト ボックス 119">
              <a:extLst>
                <a:ext uri="{FF2B5EF4-FFF2-40B4-BE49-F238E27FC236}">
                  <a16:creationId xmlns:a16="http://schemas.microsoft.com/office/drawing/2014/main" id="{2E11859C-4CCA-FD6B-9C7D-1EA8A9C73046}"/>
                </a:ext>
              </a:extLst>
            </p:cNvPr>
            <p:cNvSpPr txBox="1"/>
            <p:nvPr/>
          </p:nvSpPr>
          <p:spPr>
            <a:xfrm>
              <a:off x="10469605" y="1849774"/>
              <a:ext cx="18168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Final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product</a:t>
              </a:r>
              <a:endParaRPr kumimoji="1" lang="ja-JP" altLang="en-US"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cxnSp>
          <p:nvCxnSpPr>
            <p:cNvPr id="122" name="直線矢印コネクタ 121">
              <a:extLst>
                <a:ext uri="{FF2B5EF4-FFF2-40B4-BE49-F238E27FC236}">
                  <a16:creationId xmlns:a16="http://schemas.microsoft.com/office/drawing/2014/main" id="{745613A0-7D51-F888-E08C-3711DD16916D}"/>
                </a:ext>
              </a:extLst>
            </p:cNvPr>
            <p:cNvCxnSpPr>
              <a:cxnSpLocks/>
            </p:cNvCxnSpPr>
            <p:nvPr/>
          </p:nvCxnSpPr>
          <p:spPr>
            <a:xfrm>
              <a:off x="9336592" y="1561937"/>
              <a:ext cx="1313105" cy="0"/>
            </a:xfrm>
            <a:prstGeom prst="straightConnector1">
              <a:avLst/>
            </a:prstGeom>
            <a:ln w="57150">
              <a:solidFill>
                <a:srgbClr val="0066CC"/>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直線矢印コネクタ 133">
              <a:extLst>
                <a:ext uri="{FF2B5EF4-FFF2-40B4-BE49-F238E27FC236}">
                  <a16:creationId xmlns:a16="http://schemas.microsoft.com/office/drawing/2014/main" id="{798E5D10-7011-6F12-01F1-8962189629BE}"/>
                </a:ext>
              </a:extLst>
            </p:cNvPr>
            <p:cNvCxnSpPr>
              <a:cxnSpLocks/>
            </p:cNvCxnSpPr>
            <p:nvPr/>
          </p:nvCxnSpPr>
          <p:spPr>
            <a:xfrm flipV="1">
              <a:off x="212398" y="3347995"/>
              <a:ext cx="4823978" cy="25015"/>
            </a:xfrm>
            <a:prstGeom prst="straightConnector1">
              <a:avLst/>
            </a:prstGeom>
            <a:ln w="57150">
              <a:solidFill>
                <a:schemeClr val="accent3">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D30FE1DB-CDF0-9618-59BF-BAC10DF56F34}"/>
                </a:ext>
              </a:extLst>
            </p:cNvPr>
            <p:cNvCxnSpPr>
              <a:cxnSpLocks/>
            </p:cNvCxnSpPr>
            <p:nvPr/>
          </p:nvCxnSpPr>
          <p:spPr>
            <a:xfrm flipV="1">
              <a:off x="8867850" y="3326562"/>
              <a:ext cx="2889869" cy="24559"/>
            </a:xfrm>
            <a:prstGeom prst="straightConnector1">
              <a:avLst/>
            </a:prstGeom>
            <a:ln w="57150">
              <a:solidFill>
                <a:schemeClr val="accent3">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41" name="テキスト ボックス 140">
              <a:extLst>
                <a:ext uri="{FF2B5EF4-FFF2-40B4-BE49-F238E27FC236}">
                  <a16:creationId xmlns:a16="http://schemas.microsoft.com/office/drawing/2014/main" id="{0A04EC93-F4D2-3D9A-F9A2-A3A3FF8C0766}"/>
                </a:ext>
              </a:extLst>
            </p:cNvPr>
            <p:cNvSpPr txBox="1"/>
            <p:nvPr/>
          </p:nvSpPr>
          <p:spPr>
            <a:xfrm>
              <a:off x="9698759" y="3133084"/>
              <a:ext cx="852123" cy="400110"/>
            </a:xfrm>
            <a:prstGeom prst="rect">
              <a:avLst/>
            </a:prstGeom>
            <a:solidFill>
              <a:schemeClr val="tx2">
                <a:lumMod val="10000"/>
                <a:lumOff val="90000"/>
              </a:schemeClr>
            </a:solid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GMP</a:t>
              </a:r>
              <a:endParaRPr kumimoji="1" lang="ja-JP" altLang="en-US" sz="20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44" name="テキスト ボックス 143">
              <a:extLst>
                <a:ext uri="{FF2B5EF4-FFF2-40B4-BE49-F238E27FC236}">
                  <a16:creationId xmlns:a16="http://schemas.microsoft.com/office/drawing/2014/main" id="{50B4885E-598D-3003-F62A-9B9E5446F47A}"/>
                </a:ext>
              </a:extLst>
            </p:cNvPr>
            <p:cNvSpPr txBox="1"/>
            <p:nvPr/>
          </p:nvSpPr>
          <p:spPr>
            <a:xfrm>
              <a:off x="502515" y="2964022"/>
              <a:ext cx="4176151" cy="830997"/>
            </a:xfrm>
            <a:prstGeom prst="rect">
              <a:avLst/>
            </a:prstGeom>
            <a:solidFill>
              <a:schemeClr val="accent6">
                <a:lumMod val="50000"/>
              </a:schemeClr>
            </a:solidFill>
          </p:spPr>
          <p:txBody>
            <a:bodyPr wrap="square" rtlCol="0">
              <a:spAutoFit/>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rPr>
                <a:t>Safety Self-Inspection of Raw Materials </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rPr>
                <a:t>GMP is also recommended for raw materials</a:t>
              </a:r>
            </a:p>
          </p:txBody>
        </p:sp>
        <p:cxnSp>
          <p:nvCxnSpPr>
            <p:cNvPr id="153" name="直線矢印コネクタ 152">
              <a:extLst>
                <a:ext uri="{FF2B5EF4-FFF2-40B4-BE49-F238E27FC236}">
                  <a16:creationId xmlns:a16="http://schemas.microsoft.com/office/drawing/2014/main" id="{C8F92D61-8BD2-31B6-CA0D-9792A276162F}"/>
                </a:ext>
              </a:extLst>
            </p:cNvPr>
            <p:cNvCxnSpPr>
              <a:cxnSpLocks/>
            </p:cNvCxnSpPr>
            <p:nvPr/>
          </p:nvCxnSpPr>
          <p:spPr>
            <a:xfrm>
              <a:off x="5036376" y="3347995"/>
              <a:ext cx="3835913" cy="0"/>
            </a:xfrm>
            <a:prstGeom prst="straightConnector1">
              <a:avLst/>
            </a:prstGeom>
            <a:ln w="57150">
              <a:solidFill>
                <a:schemeClr val="accent6">
                  <a:lumMod val="50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54" name="テキスト ボックス 153">
              <a:extLst>
                <a:ext uri="{FF2B5EF4-FFF2-40B4-BE49-F238E27FC236}">
                  <a16:creationId xmlns:a16="http://schemas.microsoft.com/office/drawing/2014/main" id="{D845D1E8-2200-A6E0-4ACE-0C343D337A10}"/>
                </a:ext>
              </a:extLst>
            </p:cNvPr>
            <p:cNvSpPr txBox="1"/>
            <p:nvPr/>
          </p:nvSpPr>
          <p:spPr>
            <a:xfrm>
              <a:off x="5533520" y="3181170"/>
              <a:ext cx="2908867" cy="338554"/>
            </a:xfrm>
            <a:prstGeom prst="rect">
              <a:avLst/>
            </a:prstGeom>
            <a:solidFill>
              <a:schemeClr val="accent5">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rPr>
                <a:t>Appropriate product desig</a:t>
              </a:r>
              <a:r>
                <a:rPr kumimoji="1" lang="en-US" altLang="ja-JP" sz="1400" b="1" i="0" u="none" strike="noStrike" kern="1200" cap="none" spc="0" normalizeH="0" baseline="0" noProof="0" dirty="0">
                  <a:ln>
                    <a:noFill/>
                  </a:ln>
                  <a:solidFill>
                    <a:srgbClr val="FFFF00"/>
                  </a:solidFill>
                  <a:effectLst/>
                  <a:uLnTx/>
                  <a:uFillTx/>
                  <a:latin typeface="游ゴシック" panose="02110004020202020204"/>
                  <a:ea typeface="游ゴシック" panose="020B0400000000000000" pitchFamily="50" charset="-128"/>
                  <a:cs typeface="+mn-cs"/>
                </a:rPr>
                <a:t>n</a:t>
              </a:r>
              <a:endParaRPr kumimoji="1" lang="ja-JP" altLang="en-US" sz="1400" b="1" i="0" u="none" strike="noStrike" kern="1200" cap="none" spc="0" normalizeH="0" baseline="0" noProof="0" dirty="0">
                <a:ln>
                  <a:noFill/>
                </a:ln>
                <a:solidFill>
                  <a:srgbClr val="FFFF00"/>
                </a:solidFill>
                <a:effectLst/>
                <a:uLnTx/>
                <a:uFillTx/>
                <a:latin typeface="游ゴシック" panose="02110004020202020204"/>
                <a:ea typeface="游ゴシック" panose="020B0400000000000000" pitchFamily="50" charset="-128"/>
                <a:cs typeface="+mn-cs"/>
              </a:endParaRPr>
            </a:p>
          </p:txBody>
        </p:sp>
        <p:sp>
          <p:nvSpPr>
            <p:cNvPr id="68" name="楕円 67">
              <a:extLst>
                <a:ext uri="{FF2B5EF4-FFF2-40B4-BE49-F238E27FC236}">
                  <a16:creationId xmlns:a16="http://schemas.microsoft.com/office/drawing/2014/main" id="{66586CB3-4212-47A0-0042-24E4302FE4F2}"/>
                </a:ext>
              </a:extLst>
            </p:cNvPr>
            <p:cNvSpPr/>
            <p:nvPr/>
          </p:nvSpPr>
          <p:spPr>
            <a:xfrm>
              <a:off x="3881021" y="921448"/>
              <a:ext cx="1110022" cy="1668641"/>
            </a:xfrm>
            <a:prstGeom prst="ellipse">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4" name="フローチャート: 結合子 3">
              <a:extLst>
                <a:ext uri="{FF2B5EF4-FFF2-40B4-BE49-F238E27FC236}">
                  <a16:creationId xmlns:a16="http://schemas.microsoft.com/office/drawing/2014/main" id="{DD0E7C8B-1941-AE8F-F0E0-AAB8C04EB5AD}"/>
                </a:ext>
              </a:extLst>
            </p:cNvPr>
            <p:cNvSpPr/>
            <p:nvPr/>
          </p:nvSpPr>
          <p:spPr>
            <a:xfrm>
              <a:off x="4610658" y="2857143"/>
              <a:ext cx="380385" cy="376444"/>
            </a:xfrm>
            <a:prstGeom prst="flowChartConnector">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rPr>
                <a:t>１</a:t>
              </a:r>
            </a:p>
          </p:txBody>
        </p:sp>
        <p:sp>
          <p:nvSpPr>
            <p:cNvPr id="8" name="フローチャート: 結合子 7">
              <a:extLst>
                <a:ext uri="{FF2B5EF4-FFF2-40B4-BE49-F238E27FC236}">
                  <a16:creationId xmlns:a16="http://schemas.microsoft.com/office/drawing/2014/main" id="{97A378CB-BD74-636B-03B6-CC7DA0597346}"/>
                </a:ext>
              </a:extLst>
            </p:cNvPr>
            <p:cNvSpPr/>
            <p:nvPr/>
          </p:nvSpPr>
          <p:spPr>
            <a:xfrm>
              <a:off x="8451773" y="2916510"/>
              <a:ext cx="380385" cy="352880"/>
            </a:xfrm>
            <a:prstGeom prst="flowChartConnector">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rPr>
                <a:t>２</a:t>
              </a:r>
            </a:p>
          </p:txBody>
        </p:sp>
        <p:sp>
          <p:nvSpPr>
            <p:cNvPr id="10" name="フローチャート: 結合子 9">
              <a:extLst>
                <a:ext uri="{FF2B5EF4-FFF2-40B4-BE49-F238E27FC236}">
                  <a16:creationId xmlns:a16="http://schemas.microsoft.com/office/drawing/2014/main" id="{1E0F5BF6-4FFB-9FBC-4496-0477F98530C1}"/>
                </a:ext>
              </a:extLst>
            </p:cNvPr>
            <p:cNvSpPr/>
            <p:nvPr/>
          </p:nvSpPr>
          <p:spPr>
            <a:xfrm>
              <a:off x="10550882" y="2896386"/>
              <a:ext cx="380385" cy="377407"/>
            </a:xfrm>
            <a:prstGeom prst="flowChartConnector">
              <a:avLst/>
            </a:prstGeom>
            <a:solidFill>
              <a:srgbClr val="FF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rPr>
                <a:t>３</a:t>
              </a:r>
            </a:p>
          </p:txBody>
        </p:sp>
        <p:pic>
          <p:nvPicPr>
            <p:cNvPr id="40" name="図 39" descr="ドーナツが並んでいる">
              <a:extLst>
                <a:ext uri="{FF2B5EF4-FFF2-40B4-BE49-F238E27FC236}">
                  <a16:creationId xmlns:a16="http://schemas.microsoft.com/office/drawing/2014/main" id="{42B3485E-66B5-3043-7A13-657703EE9521}"/>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89970" y="1804030"/>
              <a:ext cx="1396611" cy="876305"/>
            </a:xfrm>
            <a:prstGeom prst="rect">
              <a:avLst/>
            </a:prstGeom>
          </p:spPr>
        </p:pic>
        <p:sp>
          <p:nvSpPr>
            <p:cNvPr id="46" name="テキスト ボックス 45">
              <a:extLst>
                <a:ext uri="{FF2B5EF4-FFF2-40B4-BE49-F238E27FC236}">
                  <a16:creationId xmlns:a16="http://schemas.microsoft.com/office/drawing/2014/main" id="{E5FBDF4A-E773-C813-E31A-19662B7E4C4D}"/>
                </a:ext>
              </a:extLst>
            </p:cNvPr>
            <p:cNvSpPr txBox="1"/>
            <p:nvPr/>
          </p:nvSpPr>
          <p:spPr>
            <a:xfrm>
              <a:off x="5456898" y="1165189"/>
              <a:ext cx="2225258" cy="12311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Other ingredients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(such as safety confirmed functional ingredients and/or excipients)</a:t>
              </a:r>
              <a:endParaRPr kumimoji="1" lang="ja-JP" altLang="en-US" sz="1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51" name="十字形 50">
              <a:extLst>
                <a:ext uri="{FF2B5EF4-FFF2-40B4-BE49-F238E27FC236}">
                  <a16:creationId xmlns:a16="http://schemas.microsoft.com/office/drawing/2014/main" id="{4012CCB8-DF47-D0BF-8800-75305CA82E64}"/>
                </a:ext>
              </a:extLst>
            </p:cNvPr>
            <p:cNvSpPr/>
            <p:nvPr/>
          </p:nvSpPr>
          <p:spPr>
            <a:xfrm>
              <a:off x="5044087" y="1477906"/>
              <a:ext cx="338926" cy="355189"/>
            </a:xfrm>
            <a:prstGeom prst="plus">
              <a:avLst>
                <a:gd name="adj" fmla="val 4307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pic>
          <p:nvPicPr>
            <p:cNvPr id="9" name="図 8">
              <a:extLst>
                <a:ext uri="{FF2B5EF4-FFF2-40B4-BE49-F238E27FC236}">
                  <a16:creationId xmlns:a16="http://schemas.microsoft.com/office/drawing/2014/main" id="{3302EA6C-1423-B613-B4A4-B010A44A7912}"/>
                </a:ext>
              </a:extLst>
            </p:cNvPr>
            <p:cNvPicPr>
              <a:picLocks noChangeAspect="1"/>
            </p:cNvPicPr>
            <p:nvPr/>
          </p:nvPicPr>
          <p:blipFill>
            <a:blip r:embed="rId12"/>
            <a:stretch>
              <a:fillRect/>
            </a:stretch>
          </p:blipFill>
          <p:spPr>
            <a:xfrm>
              <a:off x="1613988" y="842643"/>
              <a:ext cx="810838" cy="749873"/>
            </a:xfrm>
            <a:prstGeom prst="rect">
              <a:avLst/>
            </a:prstGeom>
          </p:spPr>
        </p:pic>
      </p:grpSp>
    </p:spTree>
    <p:extLst>
      <p:ext uri="{BB962C8B-B14F-4D97-AF65-F5344CB8AC3E}">
        <p14:creationId xmlns:p14="http://schemas.microsoft.com/office/powerpoint/2010/main" val="2792121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D0DD3-00D3-41A4-4AD0-B310D501B346}"/>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1E26995-F3EA-A6D3-5749-FCF93CDF906D}"/>
              </a:ext>
            </a:extLst>
          </p:cNvPr>
          <p:cNvSpPr>
            <a:spLocks noGrp="1"/>
          </p:cNvSpPr>
          <p:nvPr>
            <p:ph idx="1"/>
          </p:nvPr>
        </p:nvSpPr>
        <p:spPr>
          <a:xfrm>
            <a:off x="0" y="1"/>
            <a:ext cx="12192000" cy="487786"/>
          </a:xfrm>
          <a:solidFill>
            <a:srgbClr val="E4F6DE"/>
          </a:solidFill>
        </p:spPr>
        <p:txBody>
          <a:bodyPr anchor="ctr">
            <a:normAutofit/>
          </a:bodyPr>
          <a:lstStyle/>
          <a:p>
            <a:pPr marL="0" indent="0" algn="ctr">
              <a:buNone/>
            </a:pPr>
            <a:r>
              <a:rPr kumimoji="1" lang="en-US" altLang="ja-JP" sz="2400" b="1" dirty="0">
                <a:latin typeface="Arial" panose="020B0604020202020204" pitchFamily="34" charset="0"/>
                <a:cs typeface="Arial" panose="020B0604020202020204" pitchFamily="34" charset="0"/>
              </a:rPr>
              <a:t>Mandatory implementation of GMP</a:t>
            </a:r>
            <a:endParaRPr kumimoji="1" lang="ja-JP" altLang="en-US" sz="2400" b="1"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0931A9DA-3C2E-C501-57FD-C3A432CFF7FC}"/>
              </a:ext>
            </a:extLst>
          </p:cNvPr>
          <p:cNvSpPr>
            <a:spLocks noGrp="1"/>
          </p:cNvSpPr>
          <p:nvPr>
            <p:ph type="sldNum" sz="quarter" idx="12"/>
          </p:nvPr>
        </p:nvSpPr>
        <p:spPr>
          <a:xfrm>
            <a:off x="9448800" y="6480881"/>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pic>
        <p:nvPicPr>
          <p:cNvPr id="9" name="図 1">
            <a:extLst>
              <a:ext uri="{FF2B5EF4-FFF2-40B4-BE49-F238E27FC236}">
                <a16:creationId xmlns:a16="http://schemas.microsoft.com/office/drawing/2014/main" id="{F07F7F75-72D9-0FFA-8382-54768ACFC3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表 5">
            <a:extLst>
              <a:ext uri="{FF2B5EF4-FFF2-40B4-BE49-F238E27FC236}">
                <a16:creationId xmlns:a16="http://schemas.microsoft.com/office/drawing/2014/main" id="{122CE35B-ECC0-7263-CEB7-D8EDE6115399}"/>
              </a:ext>
            </a:extLst>
          </p:cNvPr>
          <p:cNvGraphicFramePr>
            <a:graphicFrameLocks noGrp="1"/>
          </p:cNvGraphicFramePr>
          <p:nvPr>
            <p:extLst>
              <p:ext uri="{D42A27DB-BD31-4B8C-83A1-F6EECF244321}">
                <p14:modId xmlns:p14="http://schemas.microsoft.com/office/powerpoint/2010/main" val="2288901469"/>
              </p:ext>
            </p:extLst>
          </p:nvPr>
        </p:nvGraphicFramePr>
        <p:xfrm>
          <a:off x="344715" y="610162"/>
          <a:ext cx="11502570" cy="3530344"/>
        </p:xfrm>
        <a:graphic>
          <a:graphicData uri="http://schemas.openxmlformats.org/drawingml/2006/table">
            <a:tbl>
              <a:tblPr firstRow="1" bandRow="1">
                <a:tableStyleId>{5C22544A-7EE6-4342-B048-85BDC9FD1C3A}</a:tableStyleId>
              </a:tblPr>
              <a:tblGrid>
                <a:gridCol w="1917095">
                  <a:extLst>
                    <a:ext uri="{9D8B030D-6E8A-4147-A177-3AD203B41FA5}">
                      <a16:colId xmlns:a16="http://schemas.microsoft.com/office/drawing/2014/main" val="720361022"/>
                    </a:ext>
                  </a:extLst>
                </a:gridCol>
                <a:gridCol w="1917095">
                  <a:extLst>
                    <a:ext uri="{9D8B030D-6E8A-4147-A177-3AD203B41FA5}">
                      <a16:colId xmlns:a16="http://schemas.microsoft.com/office/drawing/2014/main" val="4237788893"/>
                    </a:ext>
                  </a:extLst>
                </a:gridCol>
                <a:gridCol w="1917095">
                  <a:extLst>
                    <a:ext uri="{9D8B030D-6E8A-4147-A177-3AD203B41FA5}">
                      <a16:colId xmlns:a16="http://schemas.microsoft.com/office/drawing/2014/main" val="642906099"/>
                    </a:ext>
                  </a:extLst>
                </a:gridCol>
                <a:gridCol w="1917095">
                  <a:extLst>
                    <a:ext uri="{9D8B030D-6E8A-4147-A177-3AD203B41FA5}">
                      <a16:colId xmlns:a16="http://schemas.microsoft.com/office/drawing/2014/main" val="1627592550"/>
                    </a:ext>
                  </a:extLst>
                </a:gridCol>
                <a:gridCol w="1917095">
                  <a:extLst>
                    <a:ext uri="{9D8B030D-6E8A-4147-A177-3AD203B41FA5}">
                      <a16:colId xmlns:a16="http://schemas.microsoft.com/office/drawing/2014/main" val="2284648386"/>
                    </a:ext>
                  </a:extLst>
                </a:gridCol>
                <a:gridCol w="1917095">
                  <a:extLst>
                    <a:ext uri="{9D8B030D-6E8A-4147-A177-3AD203B41FA5}">
                      <a16:colId xmlns:a16="http://schemas.microsoft.com/office/drawing/2014/main" val="2873145327"/>
                    </a:ext>
                  </a:extLst>
                </a:gridCol>
              </a:tblGrid>
              <a:tr h="468000">
                <a:tc gridSpan="5">
                  <a:txBody>
                    <a:bodyPr/>
                    <a:lstStyle/>
                    <a:p>
                      <a:endParaRPr kumimoji="1" lang="ja-JP" altLang="en-US" dirty="0"/>
                    </a:p>
                  </a:txBody>
                  <a:tcPr>
                    <a:noFill/>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a:txBody>
                    <a:bodyPr/>
                    <a:lstStyle/>
                    <a:p>
                      <a:endParaRPr kumimoji="1" lang="ja-JP" altLang="en-US" dirty="0"/>
                    </a:p>
                  </a:txBody>
                  <a:tcPr>
                    <a:noFill/>
                  </a:tcPr>
                </a:tc>
                <a:extLst>
                  <a:ext uri="{0D108BD9-81ED-4DB2-BD59-A6C34878D82A}">
                    <a16:rowId xmlns:a16="http://schemas.microsoft.com/office/drawing/2014/main" val="2928684102"/>
                  </a:ext>
                </a:extLst>
              </a:tr>
              <a:tr h="468000">
                <a:tc>
                  <a:txBody>
                    <a:bodyPr/>
                    <a:lstStyle/>
                    <a:p>
                      <a:endParaRPr kumimoji="1" lang="ja-JP" altLang="en-US" dirty="0"/>
                    </a:p>
                  </a:txBody>
                  <a:tcPr>
                    <a:noFill/>
                  </a:tcPr>
                </a:tc>
                <a:tc gridSpan="4">
                  <a:txBody>
                    <a:bodyPr/>
                    <a:lstStyle/>
                    <a:p>
                      <a:endParaRPr kumimoji="1" lang="ja-JP" altLang="en-US" dirty="0"/>
                    </a:p>
                  </a:txBody>
                  <a:tcPr>
                    <a:noFill/>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a:txBody>
                    <a:bodyPr/>
                    <a:lstStyle/>
                    <a:p>
                      <a:endParaRPr kumimoji="1" lang="ja-JP" altLang="en-US" dirty="0"/>
                    </a:p>
                  </a:txBody>
                  <a:tcPr>
                    <a:noFill/>
                  </a:tcPr>
                </a:tc>
                <a:extLst>
                  <a:ext uri="{0D108BD9-81ED-4DB2-BD59-A6C34878D82A}">
                    <a16:rowId xmlns:a16="http://schemas.microsoft.com/office/drawing/2014/main" val="3126211812"/>
                  </a:ext>
                </a:extLst>
              </a:tr>
              <a:tr h="468000">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tc gridSpan="3">
                  <a:txBody>
                    <a:bodyPr/>
                    <a:lstStyle/>
                    <a:p>
                      <a:pPr algn="ctr"/>
                      <a:endParaRPr kumimoji="1" lang="ja-JP" altLang="en-US" sz="1600" b="1" dirty="0"/>
                    </a:p>
                  </a:txBody>
                  <a:tcPr>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936798"/>
                  </a:ext>
                </a:extLst>
              </a:tr>
              <a:tr h="2126344">
                <a:tc>
                  <a:txBody>
                    <a:bodyPr/>
                    <a:lstStyle/>
                    <a:p>
                      <a:pPr algn="ctr"/>
                      <a:r>
                        <a:rPr kumimoji="1" lang="en-US" altLang="ja-JP" b="1" dirty="0">
                          <a:latin typeface="+mn-ea"/>
                          <a:ea typeface="+mn-ea"/>
                        </a:rPr>
                        <a:t>Foods</a:t>
                      </a:r>
                      <a:endParaRPr kumimoji="1" lang="ja-JP" altLang="en-US"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AF8"/>
                    </a:solidFill>
                  </a:tcPr>
                </a:tc>
                <a:tc>
                  <a:txBody>
                    <a:bodyPr/>
                    <a:lstStyle/>
                    <a:p>
                      <a:pPr algn="ctr"/>
                      <a:r>
                        <a:rPr kumimoji="1" lang="en-US" altLang="ja-JP" sz="1600" b="1" dirty="0"/>
                        <a:t>Other so-called “Health Foods”</a:t>
                      </a:r>
                    </a:p>
                    <a:p>
                      <a:pPr algn="ctr"/>
                      <a:endParaRPr kumimoji="1" lang="en-US" altLang="ja-JP" sz="1600" b="1" dirty="0"/>
                    </a:p>
                    <a:p>
                      <a:pPr algn="ctr"/>
                      <a:endParaRPr kumimoji="1" lang="en-US" altLang="ja-JP" sz="1600" b="1" dirty="0"/>
                    </a:p>
                    <a:p>
                      <a:pPr algn="ctr"/>
                      <a:endParaRPr kumimoji="1" lang="en-US" altLang="ja-JP" sz="1600" b="1" dirty="0"/>
                    </a:p>
                    <a:p>
                      <a:pPr algn="ctr"/>
                      <a:r>
                        <a:rPr kumimoji="1" lang="en-US" altLang="ja-JP" sz="1400" b="1" dirty="0">
                          <a:solidFill>
                            <a:srgbClr val="0000FF"/>
                          </a:solidFill>
                        </a:rPr>
                        <a:t>(Any Health Claims are not permitted)</a:t>
                      </a:r>
                      <a:endParaRPr kumimoji="1" lang="ja-JP" altLang="en-US" sz="14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0E9"/>
                    </a:solidFill>
                  </a:tcPr>
                </a:tc>
                <a:tc>
                  <a:txBody>
                    <a:bodyPr/>
                    <a:lstStyle/>
                    <a:p>
                      <a:pPr algn="ctr"/>
                      <a:r>
                        <a:rPr kumimoji="1" lang="en-US" altLang="ja-JP" sz="1600" b="1" dirty="0"/>
                        <a:t>Foods with Nutrient Function Claims</a:t>
                      </a:r>
                    </a:p>
                    <a:p>
                      <a:pPr algn="ctr"/>
                      <a:r>
                        <a:rPr kumimoji="1" lang="en-US" altLang="ja-JP" sz="1600" b="1" dirty="0"/>
                        <a:t>(</a:t>
                      </a:r>
                      <a:r>
                        <a:rPr kumimoji="1" lang="en-US" altLang="ja-JP" sz="1600" b="1" dirty="0">
                          <a:solidFill>
                            <a:srgbClr val="FF0000"/>
                          </a:solidFill>
                        </a:rPr>
                        <a:t>FNFC</a:t>
                      </a:r>
                      <a:r>
                        <a:rPr kumimoji="1" lang="en-US" altLang="ja-JP" sz="1600" b="1" dirty="0"/>
                        <a:t>)</a:t>
                      </a:r>
                    </a:p>
                    <a:p>
                      <a:pPr algn="ctr"/>
                      <a:endParaRPr kumimoji="1" lang="en-US" altLang="ja-JP" sz="1600" b="1" dirty="0"/>
                    </a:p>
                    <a:p>
                      <a:pPr algn="ctr"/>
                      <a:r>
                        <a:rPr kumimoji="1" lang="en-US" altLang="ja-JP" sz="1600" b="1" dirty="0">
                          <a:solidFill>
                            <a:srgbClr val="0000FF"/>
                          </a:solidFill>
                        </a:rPr>
                        <a:t>Self-Certification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Foods with Function Claims</a:t>
                      </a:r>
                    </a:p>
                    <a:p>
                      <a:pPr algn="ctr"/>
                      <a:endParaRPr kumimoji="1" lang="en-US" altLang="ja-JP" sz="1600" b="1" dirty="0"/>
                    </a:p>
                    <a:p>
                      <a:pPr algn="ctr"/>
                      <a:r>
                        <a:rPr kumimoji="1" lang="en-US" altLang="ja-JP" sz="1600" b="1" dirty="0"/>
                        <a:t>(</a:t>
                      </a:r>
                      <a:r>
                        <a:rPr kumimoji="1" lang="en-US" altLang="ja-JP" sz="1600" b="1" dirty="0">
                          <a:solidFill>
                            <a:srgbClr val="FF0000"/>
                          </a:solidFill>
                        </a:rPr>
                        <a:t>FFC</a:t>
                      </a:r>
                      <a:r>
                        <a:rPr kumimoji="1" lang="en-US" altLang="ja-JP" sz="1600" b="1" dirty="0"/>
                        <a:t>)</a:t>
                      </a:r>
                    </a:p>
                    <a:p>
                      <a:pPr algn="ctr"/>
                      <a:endParaRPr kumimoji="1" lang="en-US" altLang="ja-JP" sz="1600" b="1" dirty="0"/>
                    </a:p>
                    <a:p>
                      <a:pPr algn="ctr"/>
                      <a:r>
                        <a:rPr kumimoji="1" lang="en-US" altLang="ja-JP" sz="1600" b="1" dirty="0">
                          <a:solidFill>
                            <a:srgbClr val="0000FF"/>
                          </a:solidFill>
                        </a:rPr>
                        <a:t>Notification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Food for Specified Health Uses</a:t>
                      </a:r>
                    </a:p>
                    <a:p>
                      <a:pPr algn="ctr"/>
                      <a:r>
                        <a:rPr kumimoji="1" lang="en-US" altLang="ja-JP" sz="1600" b="1" dirty="0"/>
                        <a:t>(</a:t>
                      </a:r>
                      <a:r>
                        <a:rPr kumimoji="1" lang="en-US" altLang="ja-JP" sz="1600" b="1" dirty="0">
                          <a:solidFill>
                            <a:srgbClr val="FF0000"/>
                          </a:solidFill>
                        </a:rPr>
                        <a:t>FOSHU</a:t>
                      </a:r>
                      <a:r>
                        <a:rPr kumimoji="1" lang="en-US" altLang="ja-JP" sz="1600" b="1" dirty="0"/>
                        <a:t>)</a:t>
                      </a:r>
                    </a:p>
                    <a:p>
                      <a:pPr algn="ctr"/>
                      <a:endParaRPr kumimoji="1" lang="en-US" altLang="ja-JP" sz="1600" b="1" dirty="0"/>
                    </a:p>
                    <a:p>
                      <a:pPr algn="ctr"/>
                      <a:r>
                        <a:rPr kumimoji="1" lang="en-US" altLang="ja-JP" sz="1600" b="1" dirty="0">
                          <a:solidFill>
                            <a:srgbClr val="0000FF"/>
                          </a:solidFill>
                        </a:rPr>
                        <a:t>Individual Approval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Drug</a:t>
                      </a:r>
                    </a:p>
                    <a:p>
                      <a:pPr algn="ctr"/>
                      <a:r>
                        <a:rPr kumimoji="1" lang="en-US" altLang="ja-JP" sz="1600" b="1" dirty="0"/>
                        <a:t>(Including Quasi</a:t>
                      </a:r>
                      <a:r>
                        <a:rPr kumimoji="1" lang="ja-JP" altLang="en-US" sz="1600" b="1" dirty="0"/>
                        <a:t>　</a:t>
                      </a:r>
                      <a:r>
                        <a:rPr kumimoji="1" lang="en-US" altLang="ja-JP" sz="1600" b="1" dirty="0"/>
                        <a:t>Drug)</a:t>
                      </a:r>
                      <a:endParaRPr kumimoji="1" lang="ja-JP" alt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9"/>
                    </a:solidFill>
                  </a:tcPr>
                </a:tc>
                <a:extLst>
                  <a:ext uri="{0D108BD9-81ED-4DB2-BD59-A6C34878D82A}">
                    <a16:rowId xmlns:a16="http://schemas.microsoft.com/office/drawing/2014/main" val="3290525098"/>
                  </a:ext>
                </a:extLst>
              </a:tr>
            </a:tbl>
          </a:graphicData>
        </a:graphic>
      </p:graphicFrame>
      <p:sp>
        <p:nvSpPr>
          <p:cNvPr id="8" name="右大かっこ 7">
            <a:extLst>
              <a:ext uri="{FF2B5EF4-FFF2-40B4-BE49-F238E27FC236}">
                <a16:creationId xmlns:a16="http://schemas.microsoft.com/office/drawing/2014/main" id="{D2357AAE-8179-217B-FE29-D0CB3FA5FEFA}"/>
              </a:ext>
            </a:extLst>
          </p:cNvPr>
          <p:cNvSpPr/>
          <p:nvPr/>
        </p:nvSpPr>
        <p:spPr>
          <a:xfrm rot="16200000">
            <a:off x="6892035" y="-1032276"/>
            <a:ext cx="316561" cy="5762174"/>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B00ECE65-BCAC-4585-179F-9DC56F474F4C}"/>
              </a:ext>
            </a:extLst>
          </p:cNvPr>
          <p:cNvSpPr txBox="1"/>
          <p:nvPr/>
        </p:nvSpPr>
        <p:spPr>
          <a:xfrm>
            <a:off x="4992914" y="1519412"/>
            <a:ext cx="4064000"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Foods with Health Claims (</a:t>
            </a:r>
            <a:r>
              <a:rPr kumimoji="1" lang="en-US" altLang="ja-JP" sz="1800" b="1" i="0" u="none" strike="noStrike" kern="1200" cap="none" spc="0" normalizeH="0" baseline="0" noProof="0" dirty="0">
                <a:ln>
                  <a:noFill/>
                </a:ln>
                <a:solidFill>
                  <a:srgbClr val="FF0000"/>
                </a:solidFill>
                <a:effectLst/>
                <a:uLnTx/>
                <a:uFillTx/>
                <a:latin typeface="游ゴシック" panose="02110004020202020204"/>
                <a:ea typeface="游ゴシック" panose="020B0400000000000000" pitchFamily="50" charset="-128"/>
                <a:cs typeface="+mn-cs"/>
              </a:rPr>
              <a:t>FHC</a:t>
            </a:r>
            <a:r>
              <a:rPr kumimoji="1" lang="en-US" altLang="ja-JP"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a:t>
            </a:r>
            <a:endParaRPr kumimoji="1" lang="ja-JP" altLang="en-US"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2" name="右大かっこ 11">
            <a:extLst>
              <a:ext uri="{FF2B5EF4-FFF2-40B4-BE49-F238E27FC236}">
                <a16:creationId xmlns:a16="http://schemas.microsoft.com/office/drawing/2014/main" id="{35DC1113-2F8E-4A22-7E4E-7D63D5FC0EAB}"/>
              </a:ext>
            </a:extLst>
          </p:cNvPr>
          <p:cNvSpPr/>
          <p:nvPr/>
        </p:nvSpPr>
        <p:spPr>
          <a:xfrm rot="16200000">
            <a:off x="5742173" y="-2182142"/>
            <a:ext cx="707662" cy="7670806"/>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4" name="右大かっこ 13">
            <a:extLst>
              <a:ext uri="{FF2B5EF4-FFF2-40B4-BE49-F238E27FC236}">
                <a16:creationId xmlns:a16="http://schemas.microsoft.com/office/drawing/2014/main" id="{D0F75B53-E3F9-EB15-9C7D-219DAA261E06}"/>
              </a:ext>
            </a:extLst>
          </p:cNvPr>
          <p:cNvSpPr/>
          <p:nvPr/>
        </p:nvSpPr>
        <p:spPr>
          <a:xfrm rot="16200000">
            <a:off x="4566317" y="-3357995"/>
            <a:ext cx="1158006" cy="9572166"/>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FC0C8A39-5374-3AA9-F0B1-0D866A62B4DB}"/>
              </a:ext>
            </a:extLst>
          </p:cNvPr>
          <p:cNvSpPr txBox="1"/>
          <p:nvPr/>
        </p:nvSpPr>
        <p:spPr>
          <a:xfrm>
            <a:off x="1803400" y="660802"/>
            <a:ext cx="1277257"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Foods</a:t>
            </a:r>
            <a:endParaRPr kumimoji="1" lang="ja-JP" altLang="en-US"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CEF7AAAF-8432-F3A1-65CF-F9C6CBB1B59E}"/>
              </a:ext>
            </a:extLst>
          </p:cNvPr>
          <p:cNvSpPr txBox="1"/>
          <p:nvPr/>
        </p:nvSpPr>
        <p:spPr>
          <a:xfrm>
            <a:off x="3392713" y="1109574"/>
            <a:ext cx="2997199"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So-called “Health Foods</a:t>
            </a:r>
            <a:r>
              <a:rPr kumimoji="1" lang="ja-JP" altLang="en-US"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a:t>
            </a:r>
          </a:p>
        </p:txBody>
      </p:sp>
      <p:sp>
        <p:nvSpPr>
          <p:cNvPr id="5" name="フローチャート: 結合子 4">
            <a:extLst>
              <a:ext uri="{FF2B5EF4-FFF2-40B4-BE49-F238E27FC236}">
                <a16:creationId xmlns:a16="http://schemas.microsoft.com/office/drawing/2014/main" id="{373C5635-EE7C-D2B1-C095-55D5956031C4}"/>
              </a:ext>
            </a:extLst>
          </p:cNvPr>
          <p:cNvSpPr/>
          <p:nvPr/>
        </p:nvSpPr>
        <p:spPr>
          <a:xfrm>
            <a:off x="6422572" y="3936691"/>
            <a:ext cx="1117600" cy="1058934"/>
          </a:xfrm>
          <a:prstGeom prst="flowChartConnector">
            <a:avLst/>
          </a:prstGeom>
          <a:solidFill>
            <a:srgbClr val="FFFFC9"/>
          </a:solidFill>
          <a:ln w="28575">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EFFBD"/>
              </a:solidFill>
              <a:effectLst/>
              <a:uLnTx/>
              <a:uFillTx/>
              <a:latin typeface="Arial"/>
              <a:ea typeface="ＭＳ Ｐゴシック"/>
              <a:cs typeface="+mn-cs"/>
            </a:endParaRPr>
          </a:p>
        </p:txBody>
      </p:sp>
      <p:pic>
        <p:nvPicPr>
          <p:cNvPr id="2" name="図 1">
            <a:extLst>
              <a:ext uri="{FF2B5EF4-FFF2-40B4-BE49-F238E27FC236}">
                <a16:creationId xmlns:a16="http://schemas.microsoft.com/office/drawing/2014/main" id="{9B4F67B8-6B82-37D1-488F-0B2D0761D36C}"/>
              </a:ext>
            </a:extLst>
          </p:cNvPr>
          <p:cNvPicPr>
            <a:picLocks noChangeAspect="1"/>
          </p:cNvPicPr>
          <p:nvPr/>
        </p:nvPicPr>
        <p:blipFill>
          <a:blip r:embed="rId3"/>
          <a:stretch>
            <a:fillRect/>
          </a:stretch>
        </p:blipFill>
        <p:spPr>
          <a:xfrm>
            <a:off x="6534201" y="4138389"/>
            <a:ext cx="894341" cy="649845"/>
          </a:xfrm>
          <a:prstGeom prst="rect">
            <a:avLst/>
          </a:prstGeom>
          <a:ln>
            <a:noFill/>
          </a:ln>
        </p:spPr>
      </p:pic>
      <p:sp>
        <p:nvSpPr>
          <p:cNvPr id="7" name="フローチャート: 結合子 6">
            <a:extLst>
              <a:ext uri="{FF2B5EF4-FFF2-40B4-BE49-F238E27FC236}">
                <a16:creationId xmlns:a16="http://schemas.microsoft.com/office/drawing/2014/main" id="{8DA70CEF-DFBF-5B2C-1746-4ED98B1D3727}"/>
              </a:ext>
            </a:extLst>
          </p:cNvPr>
          <p:cNvSpPr/>
          <p:nvPr/>
        </p:nvSpPr>
        <p:spPr>
          <a:xfrm>
            <a:off x="8401099" y="3933844"/>
            <a:ext cx="1117600" cy="1058934"/>
          </a:xfrm>
          <a:prstGeom prst="flowChartConnector">
            <a:avLst/>
          </a:prstGeom>
          <a:solidFill>
            <a:srgbClr val="FFFFC9"/>
          </a:solidFill>
          <a:ln w="28575">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EFFBD"/>
              </a:solidFill>
              <a:effectLst/>
              <a:uLnTx/>
              <a:uFillTx/>
              <a:latin typeface="Arial"/>
              <a:ea typeface="ＭＳ Ｐゴシック"/>
              <a:cs typeface="+mn-cs"/>
            </a:endParaRPr>
          </a:p>
        </p:txBody>
      </p:sp>
      <p:pic>
        <p:nvPicPr>
          <p:cNvPr id="16" name="図 15">
            <a:extLst>
              <a:ext uri="{FF2B5EF4-FFF2-40B4-BE49-F238E27FC236}">
                <a16:creationId xmlns:a16="http://schemas.microsoft.com/office/drawing/2014/main" id="{C46E0EAD-DDFB-5719-34B1-76BA79D993D5}"/>
              </a:ext>
            </a:extLst>
          </p:cNvPr>
          <p:cNvPicPr>
            <a:picLocks noChangeAspect="1"/>
          </p:cNvPicPr>
          <p:nvPr/>
        </p:nvPicPr>
        <p:blipFill>
          <a:blip r:embed="rId3"/>
          <a:stretch>
            <a:fillRect/>
          </a:stretch>
        </p:blipFill>
        <p:spPr>
          <a:xfrm>
            <a:off x="8512728" y="4129114"/>
            <a:ext cx="894341" cy="649845"/>
          </a:xfrm>
          <a:prstGeom prst="rect">
            <a:avLst/>
          </a:prstGeom>
          <a:ln>
            <a:noFill/>
          </a:ln>
        </p:spPr>
      </p:pic>
      <p:sp>
        <p:nvSpPr>
          <p:cNvPr id="17" name="テキスト ボックス 16">
            <a:extLst>
              <a:ext uri="{FF2B5EF4-FFF2-40B4-BE49-F238E27FC236}">
                <a16:creationId xmlns:a16="http://schemas.microsoft.com/office/drawing/2014/main" id="{AD3AB7B4-0FB9-FD40-6632-0C5670B5218A}"/>
              </a:ext>
            </a:extLst>
          </p:cNvPr>
          <p:cNvSpPr txBox="1"/>
          <p:nvPr/>
        </p:nvSpPr>
        <p:spPr>
          <a:xfrm>
            <a:off x="6673798" y="5145165"/>
            <a:ext cx="2663372" cy="646331"/>
          </a:xfrm>
          <a:prstGeom prst="rect">
            <a:avLst/>
          </a:prstGeom>
          <a:solidFill>
            <a:srgbClr val="FFFFC9"/>
          </a:solidFill>
          <a:ln w="19050">
            <a:solidFill>
              <a:srgbClr val="C00000"/>
            </a:solidFill>
          </a:ln>
        </p:spPr>
        <p:txBody>
          <a:bodyPr wrap="square" rtlCol="0">
            <a:spAutoFit/>
          </a:bodyPr>
          <a:lstStyle/>
          <a:p>
            <a:r>
              <a:rPr lang="en-US" altLang="ja-JP" b="1" dirty="0"/>
              <a:t>GMP has been made </a:t>
            </a:r>
          </a:p>
          <a:p>
            <a:r>
              <a:rPr lang="en-US" altLang="ja-JP" b="1" dirty="0"/>
              <a:t>mandatory in 2024.</a:t>
            </a:r>
            <a:endParaRPr kumimoji="1" lang="ja-JP" altLang="en-US" b="1" dirty="0"/>
          </a:p>
        </p:txBody>
      </p:sp>
      <p:sp>
        <p:nvSpPr>
          <p:cNvPr id="15" name="フローチャート: 結合子 14">
            <a:extLst>
              <a:ext uri="{FF2B5EF4-FFF2-40B4-BE49-F238E27FC236}">
                <a16:creationId xmlns:a16="http://schemas.microsoft.com/office/drawing/2014/main" id="{E605F79F-D940-60C9-E476-7037F908A754}"/>
              </a:ext>
            </a:extLst>
          </p:cNvPr>
          <p:cNvSpPr/>
          <p:nvPr/>
        </p:nvSpPr>
        <p:spPr>
          <a:xfrm>
            <a:off x="2658786" y="3936691"/>
            <a:ext cx="1117600" cy="1058934"/>
          </a:xfrm>
          <a:prstGeom prst="flowChartConnector">
            <a:avLst/>
          </a:prstGeom>
          <a:solidFill>
            <a:schemeClr val="bg1">
              <a:lumMod val="85000"/>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EFFBD"/>
              </a:solidFill>
              <a:effectLst/>
              <a:uLnTx/>
              <a:uFillTx/>
              <a:latin typeface="Arial"/>
              <a:ea typeface="ＭＳ Ｐゴシック"/>
              <a:cs typeface="+mn-cs"/>
            </a:endParaRPr>
          </a:p>
        </p:txBody>
      </p:sp>
      <p:pic>
        <p:nvPicPr>
          <p:cNvPr id="18" name="図 17">
            <a:extLst>
              <a:ext uri="{FF2B5EF4-FFF2-40B4-BE49-F238E27FC236}">
                <a16:creationId xmlns:a16="http://schemas.microsoft.com/office/drawing/2014/main" id="{3091207C-ACA6-9044-07DC-15E3F6DD7C90}"/>
              </a:ext>
            </a:extLst>
          </p:cNvPr>
          <p:cNvPicPr>
            <a:picLocks noChangeAspect="1"/>
          </p:cNvPicPr>
          <p:nvPr/>
        </p:nvPicPr>
        <p:blipFill>
          <a:blip r:embed="rId3"/>
          <a:stretch>
            <a:fillRect/>
          </a:stretch>
        </p:blipFill>
        <p:spPr>
          <a:xfrm>
            <a:off x="2770415" y="4138389"/>
            <a:ext cx="894341" cy="649845"/>
          </a:xfrm>
          <a:prstGeom prst="rect">
            <a:avLst/>
          </a:prstGeom>
          <a:ln>
            <a:noFill/>
          </a:ln>
        </p:spPr>
      </p:pic>
      <p:sp>
        <p:nvSpPr>
          <p:cNvPr id="20" name="フローチャート: 結合子 19">
            <a:extLst>
              <a:ext uri="{FF2B5EF4-FFF2-40B4-BE49-F238E27FC236}">
                <a16:creationId xmlns:a16="http://schemas.microsoft.com/office/drawing/2014/main" id="{63EFAFB5-35B0-75D6-8C48-DAA4E7080710}"/>
              </a:ext>
            </a:extLst>
          </p:cNvPr>
          <p:cNvSpPr/>
          <p:nvPr/>
        </p:nvSpPr>
        <p:spPr>
          <a:xfrm>
            <a:off x="4651829" y="3936691"/>
            <a:ext cx="1117600" cy="1058934"/>
          </a:xfrm>
          <a:prstGeom prst="flowChartConnector">
            <a:avLst/>
          </a:prstGeom>
          <a:solidFill>
            <a:schemeClr val="bg1">
              <a:lumMod val="85000"/>
            </a:schemeClr>
          </a:solidFill>
          <a:ln w="28575">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EFFBD"/>
              </a:solidFill>
              <a:effectLst/>
              <a:uLnTx/>
              <a:uFillTx/>
              <a:latin typeface="Arial"/>
              <a:ea typeface="ＭＳ Ｐゴシック"/>
              <a:cs typeface="+mn-cs"/>
            </a:endParaRPr>
          </a:p>
        </p:txBody>
      </p:sp>
      <p:pic>
        <p:nvPicPr>
          <p:cNvPr id="21" name="図 20">
            <a:extLst>
              <a:ext uri="{FF2B5EF4-FFF2-40B4-BE49-F238E27FC236}">
                <a16:creationId xmlns:a16="http://schemas.microsoft.com/office/drawing/2014/main" id="{3E1B199D-660C-407B-02C3-DF1A9E905477}"/>
              </a:ext>
            </a:extLst>
          </p:cNvPr>
          <p:cNvPicPr>
            <a:picLocks noChangeAspect="1"/>
          </p:cNvPicPr>
          <p:nvPr/>
        </p:nvPicPr>
        <p:blipFill>
          <a:blip r:embed="rId3"/>
          <a:stretch>
            <a:fillRect/>
          </a:stretch>
        </p:blipFill>
        <p:spPr>
          <a:xfrm>
            <a:off x="4763458" y="4138389"/>
            <a:ext cx="894341" cy="649845"/>
          </a:xfrm>
          <a:prstGeom prst="rect">
            <a:avLst/>
          </a:prstGeom>
          <a:ln>
            <a:noFill/>
          </a:ln>
        </p:spPr>
      </p:pic>
      <p:sp>
        <p:nvSpPr>
          <p:cNvPr id="22" name="テキスト ボックス 21">
            <a:extLst>
              <a:ext uri="{FF2B5EF4-FFF2-40B4-BE49-F238E27FC236}">
                <a16:creationId xmlns:a16="http://schemas.microsoft.com/office/drawing/2014/main" id="{1A30B4B8-A24F-8B64-1A49-69027B2ED009}"/>
              </a:ext>
            </a:extLst>
          </p:cNvPr>
          <p:cNvSpPr txBox="1"/>
          <p:nvPr/>
        </p:nvSpPr>
        <p:spPr>
          <a:xfrm>
            <a:off x="2854831" y="5155837"/>
            <a:ext cx="2663372" cy="369332"/>
          </a:xfrm>
          <a:prstGeom prst="rect">
            <a:avLst/>
          </a:prstGeom>
          <a:solidFill>
            <a:schemeClr val="bg2"/>
          </a:solidFill>
          <a:ln w="19050">
            <a:solidFill>
              <a:schemeClr val="bg1">
                <a:lumMod val="50000"/>
              </a:schemeClr>
            </a:solidFill>
          </a:ln>
        </p:spPr>
        <p:txBody>
          <a:bodyPr wrap="square" rtlCol="0">
            <a:spAutoFit/>
          </a:bodyPr>
          <a:lstStyle/>
          <a:p>
            <a:r>
              <a:rPr lang="en-US" altLang="ja-JP" b="1" dirty="0"/>
              <a:t>GMP is still voluntary.</a:t>
            </a:r>
            <a:endParaRPr kumimoji="1" lang="ja-JP" altLang="en-US" b="1" dirty="0"/>
          </a:p>
        </p:txBody>
      </p:sp>
    </p:spTree>
    <p:extLst>
      <p:ext uri="{BB962C8B-B14F-4D97-AF65-F5344CB8AC3E}">
        <p14:creationId xmlns:p14="http://schemas.microsoft.com/office/powerpoint/2010/main" val="294851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7DF1-CA6D-C639-7C02-1EF22D6AA308}"/>
            </a:ext>
          </a:extLst>
        </p:cNvPr>
        <p:cNvGrpSpPr/>
        <p:nvPr/>
      </p:nvGrpSpPr>
      <p:grpSpPr>
        <a:xfrm>
          <a:off x="0" y="0"/>
          <a:ext cx="0" cy="0"/>
          <a:chOff x="0" y="0"/>
          <a:chExt cx="0" cy="0"/>
        </a:xfrm>
      </p:grpSpPr>
      <p:pic>
        <p:nvPicPr>
          <p:cNvPr id="14" name="図 13" descr="緑のボトル&#10;&#10;AI 生成コンテンツは誤りを含む可能性があります。">
            <a:extLst>
              <a:ext uri="{FF2B5EF4-FFF2-40B4-BE49-F238E27FC236}">
                <a16:creationId xmlns:a16="http://schemas.microsoft.com/office/drawing/2014/main" id="{E0A1006A-91AF-D7FF-AD12-E1AF310A47C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754" t="8948" r="3930" b="35739"/>
          <a:stretch>
            <a:fillRect/>
          </a:stretch>
        </p:blipFill>
        <p:spPr>
          <a:xfrm>
            <a:off x="6848812" y="3019777"/>
            <a:ext cx="3085450" cy="1449331"/>
          </a:xfrm>
          <a:prstGeom prst="rect">
            <a:avLst/>
          </a:prstGeom>
          <a:ln>
            <a:noFill/>
          </a:ln>
          <a:effectLst>
            <a:softEdge rad="112500"/>
          </a:effectLst>
        </p:spPr>
      </p:pic>
      <p:sp>
        <p:nvSpPr>
          <p:cNvPr id="4" name="スライド番号プレースホルダー 3">
            <a:extLst>
              <a:ext uri="{FF2B5EF4-FFF2-40B4-BE49-F238E27FC236}">
                <a16:creationId xmlns:a16="http://schemas.microsoft.com/office/drawing/2014/main" id="{6F91F4B3-FD6F-3AAF-F3EC-869460768E4E}"/>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pic>
        <p:nvPicPr>
          <p:cNvPr id="6" name="図 5">
            <a:extLst>
              <a:ext uri="{FF2B5EF4-FFF2-40B4-BE49-F238E27FC236}">
                <a16:creationId xmlns:a16="http://schemas.microsoft.com/office/drawing/2014/main" id="{CD4B267E-1E22-1084-4E98-F595EC035D45}"/>
              </a:ext>
            </a:extLst>
          </p:cNvPr>
          <p:cNvPicPr>
            <a:picLocks noChangeAspect="1"/>
          </p:cNvPicPr>
          <p:nvPr/>
        </p:nvPicPr>
        <p:blipFill>
          <a:blip r:embed="rId5"/>
          <a:stretch>
            <a:fillRect/>
          </a:stretch>
        </p:blipFill>
        <p:spPr>
          <a:xfrm>
            <a:off x="102835" y="3178719"/>
            <a:ext cx="6437130" cy="2133510"/>
          </a:xfrm>
          <a:prstGeom prst="rect">
            <a:avLst/>
          </a:prstGeom>
        </p:spPr>
      </p:pic>
      <p:pic>
        <p:nvPicPr>
          <p:cNvPr id="8" name="図 7">
            <a:extLst>
              <a:ext uri="{FF2B5EF4-FFF2-40B4-BE49-F238E27FC236}">
                <a16:creationId xmlns:a16="http://schemas.microsoft.com/office/drawing/2014/main" id="{921FE77A-3769-2CF9-D9CA-30769535FDCC}"/>
              </a:ext>
            </a:extLst>
          </p:cNvPr>
          <p:cNvPicPr>
            <a:picLocks noChangeAspect="1"/>
          </p:cNvPicPr>
          <p:nvPr/>
        </p:nvPicPr>
        <p:blipFill>
          <a:blip r:embed="rId6"/>
          <a:stretch>
            <a:fillRect/>
          </a:stretch>
        </p:blipFill>
        <p:spPr>
          <a:xfrm>
            <a:off x="431428" y="5524083"/>
            <a:ext cx="1638099" cy="933737"/>
          </a:xfrm>
          <a:prstGeom prst="rect">
            <a:avLst/>
          </a:prstGeom>
        </p:spPr>
      </p:pic>
      <p:pic>
        <p:nvPicPr>
          <p:cNvPr id="10" name="図 9">
            <a:extLst>
              <a:ext uri="{FF2B5EF4-FFF2-40B4-BE49-F238E27FC236}">
                <a16:creationId xmlns:a16="http://schemas.microsoft.com/office/drawing/2014/main" id="{7B239A66-0FC8-43B6-8154-CAA0D7DC0F97}"/>
              </a:ext>
            </a:extLst>
          </p:cNvPr>
          <p:cNvPicPr>
            <a:picLocks noChangeAspect="1"/>
          </p:cNvPicPr>
          <p:nvPr/>
        </p:nvPicPr>
        <p:blipFill>
          <a:blip r:embed="rId7"/>
          <a:stretch>
            <a:fillRect/>
          </a:stretch>
        </p:blipFill>
        <p:spPr>
          <a:xfrm>
            <a:off x="2531998" y="5478575"/>
            <a:ext cx="1766215" cy="1024751"/>
          </a:xfrm>
          <a:prstGeom prst="rect">
            <a:avLst/>
          </a:prstGeom>
        </p:spPr>
      </p:pic>
      <p:pic>
        <p:nvPicPr>
          <p:cNvPr id="12" name="図 11">
            <a:extLst>
              <a:ext uri="{FF2B5EF4-FFF2-40B4-BE49-F238E27FC236}">
                <a16:creationId xmlns:a16="http://schemas.microsoft.com/office/drawing/2014/main" id="{462F7DFA-225C-114D-EC84-072E3241934F}"/>
              </a:ext>
            </a:extLst>
          </p:cNvPr>
          <p:cNvPicPr>
            <a:picLocks noChangeAspect="1"/>
          </p:cNvPicPr>
          <p:nvPr/>
        </p:nvPicPr>
        <p:blipFill>
          <a:blip r:embed="rId8"/>
          <a:stretch>
            <a:fillRect/>
          </a:stretch>
        </p:blipFill>
        <p:spPr>
          <a:xfrm>
            <a:off x="4760684" y="5516423"/>
            <a:ext cx="1686377" cy="1012631"/>
          </a:xfrm>
          <a:prstGeom prst="rect">
            <a:avLst/>
          </a:prstGeom>
        </p:spPr>
      </p:pic>
      <p:pic>
        <p:nvPicPr>
          <p:cNvPr id="18" name="図 17" descr="フルーツ, 満杯, 大きい, 食品 が含まれている画像">
            <a:extLst>
              <a:ext uri="{FF2B5EF4-FFF2-40B4-BE49-F238E27FC236}">
                <a16:creationId xmlns:a16="http://schemas.microsoft.com/office/drawing/2014/main" id="{573254A3-EA67-617F-F5E5-4D755A7D845E}"/>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023673" y="3916556"/>
            <a:ext cx="2969914" cy="1076594"/>
          </a:xfrm>
          <a:prstGeom prst="ellipse">
            <a:avLst/>
          </a:prstGeom>
          <a:ln>
            <a:noFill/>
          </a:ln>
          <a:effectLst>
            <a:softEdge rad="112500"/>
          </a:effectLst>
        </p:spPr>
      </p:pic>
      <p:pic>
        <p:nvPicPr>
          <p:cNvPr id="22" name="図 21" descr="香辛料, 食品, 茶色, 皿 が含まれている画像&#10;&#10;AI 生成コンテンツは誤りを含む可能性があります。">
            <a:extLst>
              <a:ext uri="{FF2B5EF4-FFF2-40B4-BE49-F238E27FC236}">
                <a16:creationId xmlns:a16="http://schemas.microsoft.com/office/drawing/2014/main" id="{E073265D-4511-38BF-C66A-775981F6171A}"/>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9361714" y="5433069"/>
            <a:ext cx="2743200" cy="1128453"/>
          </a:xfrm>
          <a:prstGeom prst="ellipse">
            <a:avLst/>
          </a:prstGeom>
          <a:ln>
            <a:noFill/>
          </a:ln>
          <a:effectLst>
            <a:softEdge rad="112500"/>
          </a:effectLst>
        </p:spPr>
      </p:pic>
      <p:pic>
        <p:nvPicPr>
          <p:cNvPr id="26" name="図 25" descr="小さい, ケーキ, テーブル, 座る が含まれている画像&#10;&#10;AI 生成コンテンツは誤りを含む可能性があります。">
            <a:extLst>
              <a:ext uri="{FF2B5EF4-FFF2-40B4-BE49-F238E27FC236}">
                <a16:creationId xmlns:a16="http://schemas.microsoft.com/office/drawing/2014/main" id="{2E53CDB9-0484-15A0-6120-BEF013FAD3EA}"/>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6538903" y="4147420"/>
            <a:ext cx="3534470" cy="1742509"/>
          </a:xfrm>
          <a:prstGeom prst="rect">
            <a:avLst/>
          </a:prstGeom>
        </p:spPr>
      </p:pic>
      <p:sp>
        <p:nvSpPr>
          <p:cNvPr id="32" name="正方形/長方形 31">
            <a:extLst>
              <a:ext uri="{FF2B5EF4-FFF2-40B4-BE49-F238E27FC236}">
                <a16:creationId xmlns:a16="http://schemas.microsoft.com/office/drawing/2014/main" id="{3B2E8CDD-8E43-3E5A-65F3-3CCCCFAEA7E2}"/>
              </a:ext>
            </a:extLst>
          </p:cNvPr>
          <p:cNvSpPr/>
          <p:nvPr/>
        </p:nvSpPr>
        <p:spPr>
          <a:xfrm>
            <a:off x="87086" y="835261"/>
            <a:ext cx="12017828" cy="21845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1" lang="en-US" altLang="ja-JP" sz="20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Since 2005</a:t>
            </a:r>
            <a:r>
              <a:rPr kumimoji="1" lang="en-US" altLang="ja-JP"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JIHFS has been conducting the </a:t>
            </a:r>
            <a:r>
              <a:rPr kumimoji="1" lang="en-US" altLang="ja-JP" sz="20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GMP certification </a:t>
            </a:r>
            <a:r>
              <a:rPr kumimoji="1" lang="en-US" altLang="ja-JP"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for manufacturing facilities of raw materials and finished products.  </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1" lang="en-US" altLang="ja-JP"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Certification for quality assurance of imported raw materials (</a:t>
            </a:r>
            <a:r>
              <a:rPr kumimoji="1" lang="en-US" altLang="ja-JP" sz="20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GMP-IM Certification</a:t>
            </a:r>
            <a:r>
              <a:rPr kumimoji="1" lang="en-US" altLang="ja-JP"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was started in 2024.</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lang="en-US" altLang="ja-JP" sz="2000" b="1" dirty="0">
                <a:solidFill>
                  <a:prstClr val="black"/>
                </a:solidFill>
                <a:latin typeface="Arial" panose="020B0604020202020204" pitchFamily="34" charset="0"/>
                <a:ea typeface="游ゴシック" panose="020B0400000000000000" pitchFamily="50" charset="-128"/>
                <a:cs typeface="Arial" panose="020B0604020202020204" pitchFamily="34" charset="0"/>
              </a:rPr>
              <a:t>New </a:t>
            </a:r>
            <a:r>
              <a:rPr kumimoji="1" lang="en-US" altLang="ja-JP"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Certification program for Safety Inspection of Raw Materials conducted by business operators will be launched soon.</a:t>
            </a:r>
            <a:endParaRPr kumimoji="1" lang="ja-JP" altLang="en-US" sz="20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34" name="テキスト ボックス 33">
            <a:extLst>
              <a:ext uri="{FF2B5EF4-FFF2-40B4-BE49-F238E27FC236}">
                <a16:creationId xmlns:a16="http://schemas.microsoft.com/office/drawing/2014/main" id="{B5167F8D-FA11-E04C-B9AC-4640109D99F5}"/>
              </a:ext>
            </a:extLst>
          </p:cNvPr>
          <p:cNvSpPr txBox="1"/>
          <p:nvPr/>
        </p:nvSpPr>
        <p:spPr>
          <a:xfrm>
            <a:off x="0" y="9010"/>
            <a:ext cx="12192000" cy="646331"/>
          </a:xfrm>
          <a:prstGeom prst="rect">
            <a:avLst/>
          </a:prstGeom>
          <a:solidFill>
            <a:srgbClr val="E4F6DE"/>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a:t>
            </a:r>
            <a:r>
              <a:rPr kumimoji="1" lang="en-US" altLang="ja-JP" sz="3600" b="1" i="0" u="none" strike="noStrike" kern="1200" cap="none" spc="0" normalizeH="0" baseline="0" noProof="0" dirty="0">
                <a:ln>
                  <a:noFill/>
                </a:ln>
                <a:solidFill>
                  <a:srgbClr val="002060"/>
                </a:solidFill>
                <a:effectLst/>
                <a:uLnTx/>
                <a:uFillTx/>
                <a:latin typeface="Arial" panose="020B0604020202020204" pitchFamily="34" charset="0"/>
                <a:ea typeface="游ゴシック" panose="020B0400000000000000" pitchFamily="50" charset="-128"/>
                <a:cs typeface="Arial" panose="020B0604020202020204" pitchFamily="34" charset="0"/>
              </a:rPr>
              <a:t>The Activities of JIHFS</a:t>
            </a:r>
          </a:p>
        </p:txBody>
      </p:sp>
      <p:pic>
        <p:nvPicPr>
          <p:cNvPr id="2" name="図 1">
            <a:extLst>
              <a:ext uri="{FF2B5EF4-FFF2-40B4-BE49-F238E27FC236}">
                <a16:creationId xmlns:a16="http://schemas.microsoft.com/office/drawing/2014/main" id="{29838F81-D5AA-27CA-7908-5EE70E15D27F}"/>
              </a:ext>
            </a:extLst>
          </p:cNvPr>
          <p:cNvPicPr>
            <a:picLocks noChangeAspect="1"/>
          </p:cNvPicPr>
          <p:nvPr/>
        </p:nvPicPr>
        <p:blipFill>
          <a:blip r:embed="rId15"/>
          <a:stretch>
            <a:fillRect/>
          </a:stretch>
        </p:blipFill>
        <p:spPr>
          <a:xfrm>
            <a:off x="0" y="15568"/>
            <a:ext cx="638629" cy="624796"/>
          </a:xfrm>
          <a:prstGeom prst="rect">
            <a:avLst/>
          </a:prstGeom>
        </p:spPr>
      </p:pic>
    </p:spTree>
    <p:extLst>
      <p:ext uri="{BB962C8B-B14F-4D97-AF65-F5344CB8AC3E}">
        <p14:creationId xmlns:p14="http://schemas.microsoft.com/office/powerpoint/2010/main" val="1244795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番号プレースホルダ 5">
            <a:extLst>
              <a:ext uri="{FF2B5EF4-FFF2-40B4-BE49-F238E27FC236}">
                <a16:creationId xmlns:a16="http://schemas.microsoft.com/office/drawing/2014/main" id="{D5903C84-73D5-8DB2-5460-9A3C79E58D0A}"/>
              </a:ext>
            </a:extLst>
          </p:cNvPr>
          <p:cNvSpPr>
            <a:spLocks noGrp="1"/>
          </p:cNvSpPr>
          <p:nvPr>
            <p:ph type="sldNum" sz="quarter" idx="12"/>
          </p:nvPr>
        </p:nvSpPr>
        <p:spPr>
          <a:xfrm>
            <a:off x="10045725"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605F5A-DFDB-4645-8FFF-95DE2680D7CD}" type="slidenum">
              <a:rPr kumimoji="1" lang="en-US" altLang="ja-JP" sz="1400" b="0" i="0" u="none" strike="noStrike" kern="1200" cap="none" spc="0" normalizeH="0" baseline="0" noProof="0">
                <a:ln>
                  <a:noFill/>
                </a:ln>
                <a:solidFill>
                  <a:srgbClr val="7F7F7F"/>
                </a:solidFill>
                <a:effectLst/>
                <a:uLnTx/>
                <a:uFillTx/>
                <a:latin typeface="Arial" panose="020B0604020202020204" pitchFamily="34"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1" lang="en-US" altLang="ja-JP" sz="1400" b="0" i="0" u="none" strike="noStrike" kern="1200" cap="none" spc="0" normalizeH="0" baseline="0" noProof="0" dirty="0">
              <a:ln>
                <a:noFill/>
              </a:ln>
              <a:solidFill>
                <a:srgbClr val="7F7F7F"/>
              </a:solidFill>
              <a:effectLst/>
              <a:uLnTx/>
              <a:uFillTx/>
              <a:latin typeface="Arial" panose="020B0604020202020204" pitchFamily="34" charset="0"/>
              <a:ea typeface="ＭＳ Ｐゴシック" panose="020B0600070205080204" pitchFamily="50" charset="-128"/>
              <a:cs typeface="+mn-cs"/>
            </a:endParaRPr>
          </a:p>
        </p:txBody>
      </p:sp>
      <p:sp>
        <p:nvSpPr>
          <p:cNvPr id="28675" name="Rectangle 2">
            <a:extLst>
              <a:ext uri="{FF2B5EF4-FFF2-40B4-BE49-F238E27FC236}">
                <a16:creationId xmlns:a16="http://schemas.microsoft.com/office/drawing/2014/main" id="{0812876E-03BD-324A-47E7-E14421E999CC}"/>
              </a:ext>
            </a:extLst>
          </p:cNvPr>
          <p:cNvSpPr>
            <a:spLocks noGrp="1" noChangeArrowheads="1"/>
          </p:cNvSpPr>
          <p:nvPr>
            <p:ph type="title"/>
          </p:nvPr>
        </p:nvSpPr>
        <p:spPr>
          <a:xfrm>
            <a:off x="-12675" y="0"/>
            <a:ext cx="12192000" cy="592531"/>
          </a:xfrm>
          <a:solidFill>
            <a:schemeClr val="accent3"/>
          </a:solidFill>
        </p:spPr>
        <p:txBody>
          <a:bodyPr/>
          <a:lstStyle/>
          <a:p>
            <a:pPr eaLnBrk="1" hangingPunct="1">
              <a:defRPr/>
            </a:pPr>
            <a:r>
              <a:rPr lang="en-US" altLang="ja-JP" sz="2000" b="1" dirty="0">
                <a:solidFill>
                  <a:schemeClr val="tx1"/>
                </a:solidFill>
              </a:rPr>
              <a:t>Three essential elements for Health Foods/Dietary Supplements</a:t>
            </a:r>
            <a:endParaRPr lang="ja-JP" altLang="en-US" sz="2000" b="1" dirty="0">
              <a:solidFill>
                <a:schemeClr val="tx1"/>
              </a:solidFill>
            </a:endParaRPr>
          </a:p>
        </p:txBody>
      </p:sp>
      <p:sp>
        <p:nvSpPr>
          <p:cNvPr id="162820" name="Rectangle 3">
            <a:extLst>
              <a:ext uri="{FF2B5EF4-FFF2-40B4-BE49-F238E27FC236}">
                <a16:creationId xmlns:a16="http://schemas.microsoft.com/office/drawing/2014/main" id="{21ACC634-76CE-49EC-5E80-A43B1A3238D2}"/>
              </a:ext>
            </a:extLst>
          </p:cNvPr>
          <p:cNvSpPr>
            <a:spLocks noGrp="1" noChangeArrowheads="1"/>
          </p:cNvSpPr>
          <p:nvPr>
            <p:ph type="body" idx="1"/>
          </p:nvPr>
        </p:nvSpPr>
        <p:spPr>
          <a:xfrm>
            <a:off x="1448759" y="1142620"/>
            <a:ext cx="8904554" cy="5019207"/>
          </a:xfrm>
          <a:ln w="12700">
            <a:solidFill>
              <a:schemeClr val="bg1">
                <a:lumMod val="25000"/>
              </a:schemeClr>
            </a:solidFill>
            <a:miter lim="800000"/>
            <a:headEnd/>
            <a:tailEnd/>
          </a:ln>
        </p:spPr>
        <p:txBody>
          <a:bodyPr/>
          <a:lstStyle/>
          <a:p>
            <a:pPr algn="ctr" eaLnBrk="1" hangingPunct="1">
              <a:buFontTx/>
              <a:buNone/>
              <a:defRPr/>
            </a:pPr>
            <a:r>
              <a:rPr lang="ja-JP" altLang="en-US" sz="4800" b="1" dirty="0">
                <a:solidFill>
                  <a:srgbClr val="006600"/>
                </a:solidFill>
              </a:rPr>
              <a:t>　　　　　　</a:t>
            </a:r>
          </a:p>
          <a:p>
            <a:pPr algn="ctr" eaLnBrk="1" hangingPunct="1">
              <a:buFontTx/>
              <a:buNone/>
              <a:defRPr/>
            </a:pPr>
            <a:endParaRPr lang="ja-JP" altLang="en-US" sz="4800" b="1" dirty="0">
              <a:solidFill>
                <a:srgbClr val="006600"/>
              </a:solidFill>
            </a:endParaRPr>
          </a:p>
          <a:p>
            <a:pPr algn="ctr" eaLnBrk="1" hangingPunct="1">
              <a:buFontTx/>
              <a:buNone/>
              <a:defRPr/>
            </a:pPr>
            <a:r>
              <a:rPr lang="ja-JP" altLang="en-US" sz="4800" b="1" dirty="0">
                <a:solidFill>
                  <a:srgbClr val="FF0000"/>
                </a:solidFill>
              </a:rPr>
              <a:t>               　</a:t>
            </a:r>
            <a:endParaRPr lang="ja-JP" altLang="en-US" sz="2000" b="1" dirty="0">
              <a:solidFill>
                <a:srgbClr val="FF0000"/>
              </a:solidFill>
            </a:endParaRPr>
          </a:p>
        </p:txBody>
      </p:sp>
      <p:sp>
        <p:nvSpPr>
          <p:cNvPr id="65541" name="Line 4">
            <a:extLst>
              <a:ext uri="{FF2B5EF4-FFF2-40B4-BE49-F238E27FC236}">
                <a16:creationId xmlns:a16="http://schemas.microsoft.com/office/drawing/2014/main" id="{D74FB5FF-F8C3-E64A-1883-1036DBAED437}"/>
              </a:ext>
            </a:extLst>
          </p:cNvPr>
          <p:cNvSpPr>
            <a:spLocks noChangeShapeType="1"/>
          </p:cNvSpPr>
          <p:nvPr/>
        </p:nvSpPr>
        <p:spPr bwMode="auto">
          <a:xfrm>
            <a:off x="6167438" y="4581525"/>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cxnSp>
        <p:nvCxnSpPr>
          <p:cNvPr id="65542" name="AutoShape 5">
            <a:extLst>
              <a:ext uri="{FF2B5EF4-FFF2-40B4-BE49-F238E27FC236}">
                <a16:creationId xmlns:a16="http://schemas.microsoft.com/office/drawing/2014/main" id="{5BDDA7B0-CB0C-7AC4-11D1-E526ED6B65AB}"/>
              </a:ext>
            </a:extLst>
          </p:cNvPr>
          <p:cNvCxnSpPr>
            <a:cxnSpLocks noChangeShapeType="1"/>
            <a:stCxn id="162820" idx="2"/>
            <a:endCxn id="162820" idx="2"/>
          </p:cNvCxnSpPr>
          <p:nvPr/>
        </p:nvCxnSpPr>
        <p:spPr bwMode="auto">
          <a:xfrm>
            <a:off x="5901036" y="6161827"/>
            <a:ext cx="0" cy="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65543" name="Line 6">
            <a:extLst>
              <a:ext uri="{FF2B5EF4-FFF2-40B4-BE49-F238E27FC236}">
                <a16:creationId xmlns:a16="http://schemas.microsoft.com/office/drawing/2014/main" id="{A0E22D58-454C-625A-1312-2A59C2C9B9C1}"/>
              </a:ext>
            </a:extLst>
          </p:cNvPr>
          <p:cNvSpPr>
            <a:spLocks noChangeShapeType="1"/>
          </p:cNvSpPr>
          <p:nvPr/>
        </p:nvSpPr>
        <p:spPr bwMode="auto">
          <a:xfrm flipV="1">
            <a:off x="5964220" y="2190838"/>
            <a:ext cx="2201863" cy="1058862"/>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sp>
        <p:nvSpPr>
          <p:cNvPr id="65544" name="Line 7">
            <a:extLst>
              <a:ext uri="{FF2B5EF4-FFF2-40B4-BE49-F238E27FC236}">
                <a16:creationId xmlns:a16="http://schemas.microsoft.com/office/drawing/2014/main" id="{558475D2-8FCF-C607-5DCF-4D477C2D7D4A}"/>
              </a:ext>
            </a:extLst>
          </p:cNvPr>
          <p:cNvSpPr>
            <a:spLocks noChangeShapeType="1"/>
          </p:cNvSpPr>
          <p:nvPr/>
        </p:nvSpPr>
        <p:spPr bwMode="auto">
          <a:xfrm flipH="1" flipV="1">
            <a:off x="3816352" y="2186075"/>
            <a:ext cx="2170112" cy="1068387"/>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sp>
        <p:nvSpPr>
          <p:cNvPr id="65545" name="Line 8">
            <a:extLst>
              <a:ext uri="{FF2B5EF4-FFF2-40B4-BE49-F238E27FC236}">
                <a16:creationId xmlns:a16="http://schemas.microsoft.com/office/drawing/2014/main" id="{B74A4DB0-9478-62D6-7272-42EA92079C85}"/>
              </a:ext>
            </a:extLst>
          </p:cNvPr>
          <p:cNvSpPr>
            <a:spLocks noChangeShapeType="1"/>
          </p:cNvSpPr>
          <p:nvPr/>
        </p:nvSpPr>
        <p:spPr bwMode="auto">
          <a:xfrm flipH="1">
            <a:off x="3796492" y="1897189"/>
            <a:ext cx="4296421" cy="1192"/>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sp>
        <p:nvSpPr>
          <p:cNvPr id="14" name="正方形/長方形 13">
            <a:extLst>
              <a:ext uri="{FF2B5EF4-FFF2-40B4-BE49-F238E27FC236}">
                <a16:creationId xmlns:a16="http://schemas.microsoft.com/office/drawing/2014/main" id="{D6B35113-3F2F-360F-C002-D854116920CB}"/>
              </a:ext>
            </a:extLst>
          </p:cNvPr>
          <p:cNvSpPr/>
          <p:nvPr/>
        </p:nvSpPr>
        <p:spPr>
          <a:xfrm>
            <a:off x="3996322" y="5103349"/>
            <a:ext cx="3809427" cy="68352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C00000"/>
                </a:solidFill>
                <a:effectLst/>
                <a:uLnTx/>
                <a:uFillTx/>
                <a:latin typeface="Arial"/>
                <a:ea typeface="ＭＳ Ｐゴシック"/>
                <a:cs typeface="+mn-cs"/>
              </a:rPr>
              <a:t>Labelling with claims</a:t>
            </a:r>
          </a:p>
        </p:txBody>
      </p:sp>
      <p:sp>
        <p:nvSpPr>
          <p:cNvPr id="15" name="下矢印 14">
            <a:extLst>
              <a:ext uri="{FF2B5EF4-FFF2-40B4-BE49-F238E27FC236}">
                <a16:creationId xmlns:a16="http://schemas.microsoft.com/office/drawing/2014/main" id="{EA12C419-210C-396A-123B-3034009A7698}"/>
              </a:ext>
            </a:extLst>
          </p:cNvPr>
          <p:cNvSpPr/>
          <p:nvPr/>
        </p:nvSpPr>
        <p:spPr>
          <a:xfrm>
            <a:off x="5562114" y="4348364"/>
            <a:ext cx="819552" cy="683523"/>
          </a:xfrm>
          <a:prstGeom prst="downArrow">
            <a:avLst>
              <a:gd name="adj1" fmla="val 30955"/>
              <a:gd name="adj2" fmla="val 48201"/>
            </a:avLst>
          </a:prstGeom>
          <a:ln w="9525">
            <a:solidFill>
              <a:srgbClr val="0000FF"/>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DEFFBD"/>
              </a:solidFill>
              <a:effectLst/>
              <a:uLnTx/>
              <a:uFillTx/>
              <a:latin typeface="Arial"/>
              <a:ea typeface="ＭＳ Ｐゴシック"/>
              <a:cs typeface="+mn-cs"/>
            </a:endParaRPr>
          </a:p>
        </p:txBody>
      </p:sp>
      <p:sp>
        <p:nvSpPr>
          <p:cNvPr id="3" name="円/楕円 2">
            <a:extLst>
              <a:ext uri="{FF2B5EF4-FFF2-40B4-BE49-F238E27FC236}">
                <a16:creationId xmlns:a16="http://schemas.microsoft.com/office/drawing/2014/main" id="{DB8BF041-DE0A-C2B1-7394-88C8DA55C4FC}"/>
              </a:ext>
            </a:extLst>
          </p:cNvPr>
          <p:cNvSpPr/>
          <p:nvPr/>
        </p:nvSpPr>
        <p:spPr>
          <a:xfrm>
            <a:off x="5020724" y="2016403"/>
            <a:ext cx="1902333" cy="764886"/>
          </a:xfrm>
          <a:prstGeom prst="ellipse">
            <a:avLst/>
          </a:prstGeom>
          <a:gradFill flip="none" rotWithShape="1">
            <a:gsLst>
              <a:gs pos="0">
                <a:schemeClr val="lt1">
                  <a:tint val="80000"/>
                  <a:satMod val="300000"/>
                </a:schemeClr>
              </a:gs>
              <a:gs pos="100000">
                <a:schemeClr val="lt1">
                  <a:shade val="30000"/>
                  <a:satMod val="200000"/>
                </a:schemeClr>
              </a:gs>
            </a:gsLst>
            <a:path path="circle">
              <a:fillToRect l="50000" t="50000" r="50000" b="50000"/>
            </a:path>
            <a:tileRect/>
          </a:gradFill>
        </p:spPr>
        <p:style>
          <a:lnRef idx="2">
            <a:schemeClr val="accent1">
              <a:shade val="50000"/>
            </a:schemeClr>
          </a:lnRef>
          <a:fillRef idx="1003">
            <a:schemeClr val="l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srgbClr val="002060"/>
                </a:solidFill>
                <a:effectLst/>
                <a:uLnTx/>
                <a:uFillTx/>
                <a:latin typeface="Arial"/>
                <a:ea typeface="ＭＳ Ｐゴシック"/>
                <a:cs typeface="+mn-cs"/>
              </a:rPr>
              <a:t>Scientific evidence</a:t>
            </a:r>
            <a:endParaRPr kumimoji="1" lang="ja-JP" altLang="en-US" sz="1800" b="1" i="0" u="none" strike="noStrike" kern="1200" cap="none" spc="0" normalizeH="0" baseline="0" noProof="0" dirty="0">
              <a:ln>
                <a:noFill/>
              </a:ln>
              <a:solidFill>
                <a:srgbClr val="002060"/>
              </a:solidFill>
              <a:effectLst/>
              <a:uLnTx/>
              <a:uFillTx/>
              <a:latin typeface="Arial"/>
              <a:ea typeface="ＭＳ Ｐゴシック"/>
              <a:cs typeface="+mn-cs"/>
            </a:endParaRPr>
          </a:p>
        </p:txBody>
      </p:sp>
      <p:pic>
        <p:nvPicPr>
          <p:cNvPr id="65554" name="図 1">
            <a:extLst>
              <a:ext uri="{FF2B5EF4-FFF2-40B4-BE49-F238E27FC236}">
                <a16:creationId xmlns:a16="http://schemas.microsoft.com/office/drawing/2014/main" id="{DBBE84CE-0988-CED2-627E-EBBD33AE9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a:extLst>
              <a:ext uri="{FF2B5EF4-FFF2-40B4-BE49-F238E27FC236}">
                <a16:creationId xmlns:a16="http://schemas.microsoft.com/office/drawing/2014/main" id="{FA64CDA0-0E4F-F9E6-29E2-762DB4429C3C}"/>
              </a:ext>
            </a:extLst>
          </p:cNvPr>
          <p:cNvSpPr txBox="1"/>
          <p:nvPr/>
        </p:nvSpPr>
        <p:spPr>
          <a:xfrm>
            <a:off x="1992461" y="1721191"/>
            <a:ext cx="1794744"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a:cs typeface="Arial" panose="020B0604020202020204" pitchFamily="34" charset="0"/>
              </a:rPr>
              <a:t>Efficacy</a:t>
            </a:r>
            <a:endParaRPr kumimoji="1" lang="ja-JP" altLang="en-US" sz="32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a:cs typeface="Arial" panose="020B0604020202020204" pitchFamily="34" charset="0"/>
            </a:endParaRPr>
          </a:p>
        </p:txBody>
      </p:sp>
      <p:sp>
        <p:nvSpPr>
          <p:cNvPr id="7" name="テキスト ボックス 6">
            <a:extLst>
              <a:ext uri="{FF2B5EF4-FFF2-40B4-BE49-F238E27FC236}">
                <a16:creationId xmlns:a16="http://schemas.microsoft.com/office/drawing/2014/main" id="{D5801026-787A-F3A7-41C1-C1A387EE7C5B}"/>
              </a:ext>
            </a:extLst>
          </p:cNvPr>
          <p:cNvSpPr txBox="1"/>
          <p:nvPr/>
        </p:nvSpPr>
        <p:spPr>
          <a:xfrm>
            <a:off x="8195230" y="1677910"/>
            <a:ext cx="179474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i="0" u="none" strike="noStrike" kern="1200" cap="none" spc="0" normalizeH="0" baseline="0" noProof="0" dirty="0">
                <a:ln>
                  <a:noFill/>
                </a:ln>
                <a:solidFill>
                  <a:srgbClr val="C00000"/>
                </a:solidFill>
                <a:effectLst/>
                <a:uLnTx/>
                <a:uFillTx/>
                <a:latin typeface="Arial"/>
                <a:ea typeface="ＭＳ Ｐゴシック"/>
                <a:cs typeface="+mn-cs"/>
              </a:rPr>
              <a:t>Safety</a:t>
            </a:r>
            <a:endParaRPr kumimoji="1" lang="ja-JP" altLang="en-US" sz="3200" b="1" i="0" u="none" strike="noStrike" kern="1200" cap="none" spc="0" normalizeH="0" baseline="0" noProof="0" dirty="0">
              <a:ln>
                <a:noFill/>
              </a:ln>
              <a:solidFill>
                <a:srgbClr val="C00000"/>
              </a:solidFill>
              <a:effectLst/>
              <a:uLnTx/>
              <a:uFillTx/>
              <a:latin typeface="Arial"/>
              <a:ea typeface="ＭＳ Ｐゴシック"/>
              <a:cs typeface="+mn-cs"/>
            </a:endParaRPr>
          </a:p>
        </p:txBody>
      </p:sp>
      <p:sp>
        <p:nvSpPr>
          <p:cNvPr id="9" name="テキスト ボックス 8">
            <a:extLst>
              <a:ext uri="{FF2B5EF4-FFF2-40B4-BE49-F238E27FC236}">
                <a16:creationId xmlns:a16="http://schemas.microsoft.com/office/drawing/2014/main" id="{C53E1537-882F-C526-FA6C-29FC5DB86D01}"/>
              </a:ext>
            </a:extLst>
          </p:cNvPr>
          <p:cNvSpPr txBox="1"/>
          <p:nvPr/>
        </p:nvSpPr>
        <p:spPr>
          <a:xfrm>
            <a:off x="3579696" y="3298326"/>
            <a:ext cx="473001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8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a:cs typeface="Arial" panose="020B0604020202020204" pitchFamily="34" charset="0"/>
              </a:rPr>
              <a:t>Quality</a:t>
            </a:r>
            <a:br>
              <a:rPr kumimoji="1" lang="en-US" altLang="ja-JP" sz="3600" b="1" i="0" u="none" strike="noStrike" kern="1200" cap="none" spc="0" normalizeH="0" baseline="0" noProof="0" dirty="0">
                <a:ln>
                  <a:noFill/>
                </a:ln>
                <a:solidFill>
                  <a:srgbClr val="ECFFDB">
                    <a:lumMod val="25000"/>
                  </a:srgbClr>
                </a:solidFill>
                <a:effectLst/>
                <a:uLnTx/>
                <a:uFillTx/>
                <a:latin typeface="Arial" panose="020B0604020202020204" pitchFamily="34" charset="0"/>
                <a:ea typeface="ＭＳ Ｐゴシック"/>
                <a:cs typeface="Arial" panose="020B0604020202020204" pitchFamily="34" charset="0"/>
              </a:rPr>
            </a:br>
            <a:r>
              <a:rPr kumimoji="1" lang="en-US" altLang="ja-JP" sz="2000" b="1" i="0" u="none" strike="noStrike" kern="1200" cap="none" spc="0" normalizeH="0" baseline="0" noProof="0" dirty="0">
                <a:ln>
                  <a:noFill/>
                </a:ln>
                <a:solidFill>
                  <a:srgbClr val="0000FF"/>
                </a:solidFill>
                <a:effectLst/>
                <a:uLnTx/>
                <a:uFillTx/>
                <a:latin typeface="Arial" panose="020B0604020202020204" pitchFamily="34" charset="0"/>
                <a:ea typeface="ＭＳ Ｐゴシック"/>
                <a:cs typeface="Arial" panose="020B0604020202020204" pitchFamily="34" charset="0"/>
              </a:rPr>
              <a:t>(Based on GMP)</a:t>
            </a:r>
            <a:endParaRPr kumimoji="1" lang="ja-JP" altLang="en-US" sz="2000" b="1" i="0" u="none" strike="noStrike" kern="1200" cap="none" spc="0" normalizeH="0" baseline="0" noProof="0" dirty="0">
              <a:ln>
                <a:noFill/>
              </a:ln>
              <a:solidFill>
                <a:srgbClr val="0000FF"/>
              </a:solidFill>
              <a:effectLst/>
              <a:uLnTx/>
              <a:uFillTx/>
              <a:latin typeface="Arial" panose="020B0604020202020204" pitchFamily="34" charset="0"/>
              <a:ea typeface="ＭＳ Ｐゴシック"/>
              <a:cs typeface="Arial" panose="020B0604020202020204" pitchFamily="34" charset="0"/>
            </a:endParaRPr>
          </a:p>
        </p:txBody>
      </p:sp>
      <p:sp>
        <p:nvSpPr>
          <p:cNvPr id="29" name="テキスト ボックス 28">
            <a:extLst>
              <a:ext uri="{FF2B5EF4-FFF2-40B4-BE49-F238E27FC236}">
                <a16:creationId xmlns:a16="http://schemas.microsoft.com/office/drawing/2014/main" id="{DEBA9A13-4814-1041-F153-857E19D1AB88}"/>
              </a:ext>
            </a:extLst>
          </p:cNvPr>
          <p:cNvSpPr txBox="1"/>
          <p:nvPr/>
        </p:nvSpPr>
        <p:spPr>
          <a:xfrm>
            <a:off x="4304430" y="923579"/>
            <a:ext cx="3501944" cy="400110"/>
          </a:xfrm>
          <a:prstGeom prst="rect">
            <a:avLst/>
          </a:prstGeom>
          <a:solidFill>
            <a:schemeClr val="accent6">
              <a:lumMod val="50000"/>
            </a:schemeClr>
          </a:solidFill>
          <a:ln w="19050">
            <a:solidFill>
              <a:schemeClr val="bg2">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FFFFFF"/>
                </a:solidFill>
                <a:effectLst/>
                <a:uLnTx/>
                <a:uFillTx/>
                <a:latin typeface="Arial"/>
                <a:ea typeface="ＭＳ Ｐゴシック"/>
                <a:cs typeface="+mn-cs"/>
              </a:rPr>
              <a:t>Supplements/Health foods</a:t>
            </a:r>
            <a:endParaRPr kumimoji="1" lang="ja-JP" altLang="en-US" sz="2000" b="1" i="0" u="none" strike="noStrike" kern="1200" cap="none" spc="0" normalizeH="0" baseline="0" noProof="0" dirty="0">
              <a:ln>
                <a:noFill/>
              </a:ln>
              <a:solidFill>
                <a:srgbClr val="FFFFFF"/>
              </a:solidFill>
              <a:effectLst/>
              <a:uLnTx/>
              <a:uFillTx/>
              <a:latin typeface="Arial"/>
              <a:ea typeface="ＭＳ Ｐゴシック"/>
              <a:cs typeface="+mn-cs"/>
            </a:endParaRPr>
          </a:p>
        </p:txBody>
      </p:sp>
    </p:spTree>
    <p:extLst>
      <p:ext uri="{BB962C8B-B14F-4D97-AF65-F5344CB8AC3E}">
        <p14:creationId xmlns:p14="http://schemas.microsoft.com/office/powerpoint/2010/main" val="1955169349"/>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コンテンツ プレースホルダ 2">
            <a:extLst>
              <a:ext uri="{FF2B5EF4-FFF2-40B4-BE49-F238E27FC236}">
                <a16:creationId xmlns:a16="http://schemas.microsoft.com/office/drawing/2014/main" id="{37A7D10C-7EEC-04BF-4CA6-567F46D70CAE}"/>
              </a:ext>
            </a:extLst>
          </p:cNvPr>
          <p:cNvSpPr>
            <a:spLocks noGrp="1"/>
          </p:cNvSpPr>
          <p:nvPr>
            <p:ph idx="1"/>
          </p:nvPr>
        </p:nvSpPr>
        <p:spPr>
          <a:xfrm>
            <a:off x="1524000" y="931863"/>
            <a:ext cx="9144000" cy="1363662"/>
          </a:xfrm>
        </p:spPr>
        <p:txBody>
          <a:bodyPr anchor="ctr"/>
          <a:lstStyle/>
          <a:p>
            <a:pPr algn="ctr">
              <a:buFontTx/>
              <a:buNone/>
            </a:pPr>
            <a:r>
              <a:rPr lang="en-US" altLang="ja-JP" dirty="0">
                <a:solidFill>
                  <a:srgbClr val="003399"/>
                </a:solidFill>
                <a:latin typeface="Arial Rounded MT Bold" panose="020F0704030504030204" pitchFamily="34" charset="0"/>
                <a:ea typeface="HGS創英角ﾎﾟｯﾌﾟ体" panose="040B0A00000000000000" pitchFamily="50" charset="-128"/>
              </a:rPr>
              <a:t>Thank you for your attention.</a:t>
            </a:r>
            <a:endParaRPr lang="ja-JP" altLang="en-US" dirty="0">
              <a:solidFill>
                <a:srgbClr val="003399"/>
              </a:solidFill>
              <a:latin typeface="Arial Rounded MT Bold" panose="020F0704030504030204" pitchFamily="34" charset="0"/>
              <a:ea typeface="HGS創英角ﾎﾟｯﾌﾟ体" panose="040B0A00000000000000" pitchFamily="50" charset="-128"/>
            </a:endParaRPr>
          </a:p>
        </p:txBody>
      </p:sp>
      <p:sp>
        <p:nvSpPr>
          <p:cNvPr id="74755" name="スライド番号プレースホルダ 3">
            <a:extLst>
              <a:ext uri="{FF2B5EF4-FFF2-40B4-BE49-F238E27FC236}">
                <a16:creationId xmlns:a16="http://schemas.microsoft.com/office/drawing/2014/main" id="{C637E64D-BCE7-49B7-5DEF-B9DF28075108}"/>
              </a:ext>
            </a:extLst>
          </p:cNvPr>
          <p:cNvSpPr>
            <a:spLocks noGrp="1"/>
          </p:cNvSpPr>
          <p:nvPr>
            <p:ph type="sldNum" sz="quarter" idx="12"/>
          </p:nvPr>
        </p:nvSpPr>
        <p:spPr bwMode="auto">
          <a:xfrm>
            <a:off x="10058400"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buNone/>
            </a:pPr>
            <a:fld id="{22C30374-F065-4CD1-8776-47EB15D2DBC0}" type="slidenum">
              <a:rPr lang="en-US" altLang="ja-JP" sz="1400">
                <a:solidFill>
                  <a:srgbClr val="000000"/>
                </a:solidFill>
                <a:latin typeface="Arial" panose="020B0604020202020204" pitchFamily="34" charset="0"/>
              </a:rPr>
              <a:pPr fontAlgn="base">
                <a:spcBef>
                  <a:spcPct val="0"/>
                </a:spcBef>
                <a:spcAft>
                  <a:spcPct val="0"/>
                </a:spcAft>
                <a:buNone/>
              </a:pPr>
              <a:t>21</a:t>
            </a:fld>
            <a:endParaRPr lang="en-US" altLang="ja-JP" sz="1400" dirty="0">
              <a:solidFill>
                <a:srgbClr val="000000"/>
              </a:solidFill>
              <a:latin typeface="Arial" panose="020B0604020202020204" pitchFamily="34" charset="0"/>
            </a:endParaRPr>
          </a:p>
        </p:txBody>
      </p:sp>
      <p:pic>
        <p:nvPicPr>
          <p:cNvPr id="74756" name="Picture 2">
            <a:extLst>
              <a:ext uri="{FF2B5EF4-FFF2-40B4-BE49-F238E27FC236}">
                <a16:creationId xmlns:a16="http://schemas.microsoft.com/office/drawing/2014/main" id="{1E71B434-32A5-972C-85C5-2EAD55A7A3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149" y="2972292"/>
            <a:ext cx="1692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2" descr="GMPマーク">
            <a:extLst>
              <a:ext uri="{FF2B5EF4-FFF2-40B4-BE49-F238E27FC236}">
                <a16:creationId xmlns:a16="http://schemas.microsoft.com/office/drawing/2014/main" id="{60C63A40-9729-EBBF-CD36-168EABDC8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171" y="3088917"/>
            <a:ext cx="2289874" cy="124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図 2" descr="船舶, 鳥, 動物, 魚 が含まれている画像">
            <a:extLst>
              <a:ext uri="{FF2B5EF4-FFF2-40B4-BE49-F238E27FC236}">
                <a16:creationId xmlns:a16="http://schemas.microsoft.com/office/drawing/2014/main" id="{CC668D02-80D9-E513-0BA4-5B8BEC9E967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1021" y="5059454"/>
            <a:ext cx="2311153" cy="1733365"/>
          </a:xfrm>
          <a:prstGeom prst="rect">
            <a:avLst/>
          </a:prstGeom>
          <a:ln>
            <a:noFill/>
          </a:ln>
          <a:effectLst>
            <a:softEdge rad="112500"/>
          </a:effectLst>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3EE6AF-3619-B849-0B35-CF958516E57D}"/>
              </a:ext>
            </a:extLst>
          </p:cNvPr>
          <p:cNvSpPr>
            <a:spLocks noGrp="1"/>
          </p:cNvSpPr>
          <p:nvPr>
            <p:ph type="title"/>
          </p:nvPr>
        </p:nvSpPr>
        <p:spPr>
          <a:xfrm>
            <a:off x="0" y="0"/>
            <a:ext cx="12192000" cy="681037"/>
          </a:xfrm>
          <a:solidFill>
            <a:srgbClr val="E4F6DE"/>
          </a:solidFill>
        </p:spPr>
        <p:txBody>
          <a:bodyPr>
            <a:normAutofit/>
          </a:bodyPr>
          <a:lstStyle/>
          <a:p>
            <a:r>
              <a:rPr kumimoji="1" lang="en-US" altLang="ja-JP" sz="2400" dirty="0">
                <a:latin typeface="Arial" panose="020B0604020202020204" pitchFamily="34" charset="0"/>
                <a:cs typeface="Arial" panose="020B0604020202020204" pitchFamily="34" charset="0"/>
              </a:rPr>
              <a:t>  </a:t>
            </a:r>
            <a:r>
              <a:rPr kumimoji="1" lang="en-US" altLang="ja-JP" sz="2800" b="1" dirty="0">
                <a:latin typeface="Arial" panose="020B0604020202020204" pitchFamily="34" charset="0"/>
                <a:cs typeface="Arial" panose="020B0604020202020204" pitchFamily="34" charset="0"/>
              </a:rPr>
              <a:t>Today’s topics</a:t>
            </a:r>
            <a:endParaRPr kumimoji="1" lang="ja-JP" altLang="en-US" sz="28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3250A7E6-71A2-2390-D28C-D584922553FE}"/>
              </a:ext>
            </a:extLst>
          </p:cNvPr>
          <p:cNvSpPr>
            <a:spLocks noGrp="1"/>
          </p:cNvSpPr>
          <p:nvPr>
            <p:ph idx="1"/>
          </p:nvPr>
        </p:nvSpPr>
        <p:spPr>
          <a:xfrm>
            <a:off x="101601" y="1262064"/>
            <a:ext cx="11959770" cy="3854900"/>
          </a:xfrm>
          <a:noFill/>
        </p:spPr>
        <p:txBody>
          <a:bodyPr>
            <a:normAutofit/>
          </a:bodyPr>
          <a:lstStyle/>
          <a:p>
            <a:pPr marL="623888" indent="-536575">
              <a:spcBef>
                <a:spcPts val="1800"/>
              </a:spcBef>
              <a:buFont typeface="+mj-lt"/>
              <a:buAutoNum type="arabicPeriod"/>
            </a:pPr>
            <a:r>
              <a:rPr lang="en-US" altLang="ja-JP" sz="2400" b="1" dirty="0">
                <a:solidFill>
                  <a:schemeClr val="accent6">
                    <a:lumMod val="50000"/>
                  </a:schemeClr>
                </a:solidFill>
                <a:latin typeface="Arial" panose="020B0604020202020204" pitchFamily="34" charset="0"/>
                <a:cs typeface="Arial" panose="020B0604020202020204" pitchFamily="34" charset="0"/>
              </a:rPr>
              <a:t>Positioning of So-called “Health Foods” and Foods with Health Claims (FHC)</a:t>
            </a:r>
          </a:p>
          <a:p>
            <a:pPr marL="623888" indent="-536575">
              <a:spcBef>
                <a:spcPts val="1800"/>
              </a:spcBef>
              <a:buFont typeface="+mj-lt"/>
              <a:buAutoNum type="arabicPeriod"/>
            </a:pPr>
            <a:r>
              <a:rPr lang="en-US" altLang="ja-JP" sz="2400" b="1" dirty="0">
                <a:solidFill>
                  <a:schemeClr val="accent6">
                    <a:lumMod val="50000"/>
                  </a:schemeClr>
                </a:solidFill>
                <a:latin typeface="Arial" panose="020B0604020202020204" pitchFamily="34" charset="0"/>
                <a:cs typeface="Arial" panose="020B0604020202020204" pitchFamily="34" charset="0"/>
              </a:rPr>
              <a:t>The three categories fall under FHC</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Foods for Specified Health Uses </a:t>
            </a:r>
            <a:r>
              <a:rPr lang="en-US" altLang="ja-JP" sz="2400" b="1" dirty="0">
                <a:solidFill>
                  <a:srgbClr val="FF0000"/>
                </a:solidFill>
                <a:latin typeface="Arial" panose="020B0604020202020204" pitchFamily="34" charset="0"/>
                <a:cs typeface="Arial" panose="020B0604020202020204" pitchFamily="34" charset="0"/>
              </a:rPr>
              <a:t>(FOSHU)</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Foods with Nutrient Function Claims </a:t>
            </a:r>
            <a:r>
              <a:rPr lang="en-US" altLang="ja-JP" sz="2400" b="1" dirty="0">
                <a:solidFill>
                  <a:srgbClr val="FF0000"/>
                </a:solidFill>
                <a:latin typeface="Arial" panose="020B0604020202020204" pitchFamily="34" charset="0"/>
                <a:cs typeface="Arial" panose="020B0604020202020204" pitchFamily="34" charset="0"/>
              </a:rPr>
              <a:t>(FNFC)</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Foods with Function Claims </a:t>
            </a:r>
            <a:r>
              <a:rPr lang="en-US" altLang="ja-JP" sz="2400" b="1" dirty="0">
                <a:solidFill>
                  <a:srgbClr val="FF0000"/>
                </a:solidFill>
                <a:latin typeface="Arial" panose="020B0604020202020204" pitchFamily="34" charset="0"/>
                <a:cs typeface="Arial" panose="020B0604020202020204" pitchFamily="34" charset="0"/>
              </a:rPr>
              <a:t>(FFC)</a:t>
            </a:r>
            <a:endParaRPr lang="en-US" altLang="ja-JP" sz="2400" b="1" dirty="0">
              <a:latin typeface="Arial" panose="020B0604020202020204" pitchFamily="34" charset="0"/>
              <a:cs typeface="Arial" panose="020B0604020202020204" pitchFamily="34" charset="0"/>
            </a:endParaRPr>
          </a:p>
          <a:p>
            <a:pPr marL="623888" indent="-536575">
              <a:lnSpc>
                <a:spcPct val="100000"/>
              </a:lnSpc>
              <a:spcBef>
                <a:spcPts val="3000"/>
              </a:spcBef>
              <a:buFont typeface="+mj-lt"/>
              <a:buAutoNum type="arabicPeriod" startAt="3"/>
            </a:pPr>
            <a:r>
              <a:rPr kumimoji="1" lang="en-US" altLang="ja-JP" sz="2400" b="1" dirty="0">
                <a:solidFill>
                  <a:schemeClr val="accent6">
                    <a:lumMod val="50000"/>
                  </a:schemeClr>
                </a:solidFill>
                <a:latin typeface="Arial" panose="020B0604020202020204" pitchFamily="34" charset="0"/>
                <a:cs typeface="Arial" panose="020B0604020202020204" pitchFamily="34" charset="0"/>
              </a:rPr>
              <a:t>The importance of ensuring safety and quality in Health Foods, especially Dietary Supplements</a:t>
            </a:r>
            <a:endParaRPr lang="en-US" altLang="ja-JP" sz="2000" dirty="0">
              <a:solidFill>
                <a:schemeClr val="accent6">
                  <a:lumMod val="50000"/>
                </a:schemeClr>
              </a:solidFill>
            </a:endParaRPr>
          </a:p>
        </p:txBody>
      </p:sp>
      <p:sp>
        <p:nvSpPr>
          <p:cNvPr id="4" name="スライド番号プレースホルダー 3">
            <a:extLst>
              <a:ext uri="{FF2B5EF4-FFF2-40B4-BE49-F238E27FC236}">
                <a16:creationId xmlns:a16="http://schemas.microsoft.com/office/drawing/2014/main" id="{FD8393C3-409C-199D-E850-7DC4885A9646}"/>
              </a:ext>
            </a:extLst>
          </p:cNvPr>
          <p:cNvSpPr>
            <a:spLocks noGrp="1"/>
          </p:cNvSpPr>
          <p:nvPr>
            <p:ph type="sldNum" sz="quarter" idx="12"/>
          </p:nvPr>
        </p:nvSpPr>
        <p:spPr>
          <a:xfrm>
            <a:off x="9448800" y="6492875"/>
            <a:ext cx="2743200" cy="365125"/>
          </a:xfrm>
        </p:spPr>
        <p:txBody>
          <a:bodyPr anchor="b"/>
          <a:lstStyle/>
          <a:p>
            <a:fld id="{8763A3B6-95A3-4DD6-AF44-B82C74516725}" type="slidenum">
              <a:rPr kumimoji="1" lang="ja-JP" altLang="en-US" sz="1400" smtClean="0">
                <a:latin typeface="Arial" panose="020B0604020202020204" pitchFamily="34" charset="0"/>
                <a:cs typeface="Arial" panose="020B0604020202020204" pitchFamily="34" charset="0"/>
              </a:rPr>
              <a:t>3</a:t>
            </a:fld>
            <a:endParaRPr kumimoji="1" lang="ja-JP" altLang="en-US" sz="1400" dirty="0">
              <a:latin typeface="Arial" panose="020B0604020202020204" pitchFamily="34" charset="0"/>
              <a:cs typeface="Arial" panose="020B0604020202020204" pitchFamily="34" charset="0"/>
            </a:endParaRPr>
          </a:p>
        </p:txBody>
      </p:sp>
      <p:pic>
        <p:nvPicPr>
          <p:cNvPr id="14" name="図 1">
            <a:extLst>
              <a:ext uri="{FF2B5EF4-FFF2-40B4-BE49-F238E27FC236}">
                <a16:creationId xmlns:a16="http://schemas.microsoft.com/office/drawing/2014/main" id="{2182062C-22B9-6991-C901-4001172E1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16687"/>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図 7">
            <a:extLst>
              <a:ext uri="{FF2B5EF4-FFF2-40B4-BE49-F238E27FC236}">
                <a16:creationId xmlns:a16="http://schemas.microsoft.com/office/drawing/2014/main" id="{890980F6-CC6E-6F03-35D2-F4C8535BDEB8}"/>
              </a:ext>
            </a:extLst>
          </p:cNvPr>
          <p:cNvPicPr>
            <a:picLocks noChangeAspect="1"/>
          </p:cNvPicPr>
          <p:nvPr/>
        </p:nvPicPr>
        <p:blipFill>
          <a:blip r:embed="rId3"/>
          <a:stretch>
            <a:fillRect/>
          </a:stretch>
        </p:blipFill>
        <p:spPr>
          <a:xfrm>
            <a:off x="9592607" y="5035165"/>
            <a:ext cx="2310584" cy="1731414"/>
          </a:xfrm>
          <a:prstGeom prst="rect">
            <a:avLst/>
          </a:prstGeom>
        </p:spPr>
      </p:pic>
    </p:spTree>
    <p:extLst>
      <p:ext uri="{BB962C8B-B14F-4D97-AF65-F5344CB8AC3E}">
        <p14:creationId xmlns:p14="http://schemas.microsoft.com/office/powerpoint/2010/main" val="181376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FB2FDD6-C56D-A6D0-25EA-6525C95CCAE6}"/>
              </a:ext>
            </a:extLst>
          </p:cNvPr>
          <p:cNvSpPr>
            <a:spLocks noGrp="1"/>
          </p:cNvSpPr>
          <p:nvPr>
            <p:ph idx="1"/>
          </p:nvPr>
        </p:nvSpPr>
        <p:spPr>
          <a:xfrm>
            <a:off x="0" y="1"/>
            <a:ext cx="12192000" cy="610162"/>
          </a:xfrm>
          <a:solidFill>
            <a:srgbClr val="E4F6DE"/>
          </a:solidFill>
        </p:spPr>
        <p:txBody>
          <a:bodyPr anchor="ctr">
            <a:normAutofit/>
          </a:bodyPr>
          <a:lstStyle/>
          <a:p>
            <a:pPr marL="0" indent="0" algn="ctr">
              <a:buNone/>
            </a:pPr>
            <a:r>
              <a:rPr kumimoji="1" lang="en-US" altLang="ja-JP" b="1" dirty="0">
                <a:latin typeface="Arial" panose="020B0604020202020204" pitchFamily="34" charset="0"/>
                <a:cs typeface="Arial" panose="020B0604020202020204" pitchFamily="34" charset="0"/>
              </a:rPr>
              <a:t>So-called “Health Foods” and Foos with Health Claims (FHC) </a:t>
            </a:r>
            <a:endParaRPr kumimoji="1" lang="ja-JP" altLang="en-US" b="1" dirty="0">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3900A8A0-C3D0-0091-EA80-6C657B8190C2}"/>
              </a:ext>
            </a:extLst>
          </p:cNvPr>
          <p:cNvSpPr>
            <a:spLocks noGrp="1"/>
          </p:cNvSpPr>
          <p:nvPr>
            <p:ph type="sldNum" sz="quarter" idx="12"/>
          </p:nvPr>
        </p:nvSpPr>
        <p:spPr>
          <a:xfrm>
            <a:off x="9448800" y="6480881"/>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pic>
        <p:nvPicPr>
          <p:cNvPr id="9" name="図 1">
            <a:extLst>
              <a:ext uri="{FF2B5EF4-FFF2-40B4-BE49-F238E27FC236}">
                <a16:creationId xmlns:a16="http://schemas.microsoft.com/office/drawing/2014/main" id="{B7928010-948A-5C07-644F-FFEC6AFF23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表 5">
            <a:extLst>
              <a:ext uri="{FF2B5EF4-FFF2-40B4-BE49-F238E27FC236}">
                <a16:creationId xmlns:a16="http://schemas.microsoft.com/office/drawing/2014/main" id="{EC51659E-B71A-9F86-41B2-A0F0065B141A}"/>
              </a:ext>
            </a:extLst>
          </p:cNvPr>
          <p:cNvGraphicFramePr>
            <a:graphicFrameLocks noGrp="1"/>
          </p:cNvGraphicFramePr>
          <p:nvPr>
            <p:extLst>
              <p:ext uri="{D42A27DB-BD31-4B8C-83A1-F6EECF244321}">
                <p14:modId xmlns:p14="http://schemas.microsoft.com/office/powerpoint/2010/main" val="162233434"/>
              </p:ext>
            </p:extLst>
          </p:nvPr>
        </p:nvGraphicFramePr>
        <p:xfrm>
          <a:off x="344715" y="610162"/>
          <a:ext cx="11502570" cy="3530344"/>
        </p:xfrm>
        <a:graphic>
          <a:graphicData uri="http://schemas.openxmlformats.org/drawingml/2006/table">
            <a:tbl>
              <a:tblPr firstRow="1" bandRow="1">
                <a:tableStyleId>{5C22544A-7EE6-4342-B048-85BDC9FD1C3A}</a:tableStyleId>
              </a:tblPr>
              <a:tblGrid>
                <a:gridCol w="1917095">
                  <a:extLst>
                    <a:ext uri="{9D8B030D-6E8A-4147-A177-3AD203B41FA5}">
                      <a16:colId xmlns:a16="http://schemas.microsoft.com/office/drawing/2014/main" val="720361022"/>
                    </a:ext>
                  </a:extLst>
                </a:gridCol>
                <a:gridCol w="1917095">
                  <a:extLst>
                    <a:ext uri="{9D8B030D-6E8A-4147-A177-3AD203B41FA5}">
                      <a16:colId xmlns:a16="http://schemas.microsoft.com/office/drawing/2014/main" val="4237788893"/>
                    </a:ext>
                  </a:extLst>
                </a:gridCol>
                <a:gridCol w="1917095">
                  <a:extLst>
                    <a:ext uri="{9D8B030D-6E8A-4147-A177-3AD203B41FA5}">
                      <a16:colId xmlns:a16="http://schemas.microsoft.com/office/drawing/2014/main" val="642906099"/>
                    </a:ext>
                  </a:extLst>
                </a:gridCol>
                <a:gridCol w="1917095">
                  <a:extLst>
                    <a:ext uri="{9D8B030D-6E8A-4147-A177-3AD203B41FA5}">
                      <a16:colId xmlns:a16="http://schemas.microsoft.com/office/drawing/2014/main" val="1627592550"/>
                    </a:ext>
                  </a:extLst>
                </a:gridCol>
                <a:gridCol w="1917095">
                  <a:extLst>
                    <a:ext uri="{9D8B030D-6E8A-4147-A177-3AD203B41FA5}">
                      <a16:colId xmlns:a16="http://schemas.microsoft.com/office/drawing/2014/main" val="2284648386"/>
                    </a:ext>
                  </a:extLst>
                </a:gridCol>
                <a:gridCol w="1917095">
                  <a:extLst>
                    <a:ext uri="{9D8B030D-6E8A-4147-A177-3AD203B41FA5}">
                      <a16:colId xmlns:a16="http://schemas.microsoft.com/office/drawing/2014/main" val="2873145327"/>
                    </a:ext>
                  </a:extLst>
                </a:gridCol>
              </a:tblGrid>
              <a:tr h="468000">
                <a:tc gridSpan="5">
                  <a:txBody>
                    <a:bodyPr/>
                    <a:lstStyle/>
                    <a:p>
                      <a:endParaRPr kumimoji="1" lang="ja-JP" altLang="en-US" dirty="0"/>
                    </a:p>
                  </a:txBody>
                  <a:tcPr>
                    <a:noFill/>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a:txBody>
                    <a:bodyPr/>
                    <a:lstStyle/>
                    <a:p>
                      <a:endParaRPr kumimoji="1" lang="ja-JP" altLang="en-US" dirty="0"/>
                    </a:p>
                  </a:txBody>
                  <a:tcPr>
                    <a:noFill/>
                  </a:tcPr>
                </a:tc>
                <a:extLst>
                  <a:ext uri="{0D108BD9-81ED-4DB2-BD59-A6C34878D82A}">
                    <a16:rowId xmlns:a16="http://schemas.microsoft.com/office/drawing/2014/main" val="2928684102"/>
                  </a:ext>
                </a:extLst>
              </a:tr>
              <a:tr h="468000">
                <a:tc>
                  <a:txBody>
                    <a:bodyPr/>
                    <a:lstStyle/>
                    <a:p>
                      <a:endParaRPr kumimoji="1" lang="ja-JP" altLang="en-US" dirty="0"/>
                    </a:p>
                  </a:txBody>
                  <a:tcPr>
                    <a:noFill/>
                  </a:tcPr>
                </a:tc>
                <a:tc gridSpan="4">
                  <a:txBody>
                    <a:bodyPr/>
                    <a:lstStyle/>
                    <a:p>
                      <a:endParaRPr kumimoji="1" lang="ja-JP" altLang="en-US" dirty="0"/>
                    </a:p>
                  </a:txBody>
                  <a:tcPr>
                    <a:noFill/>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a:txBody>
                    <a:bodyPr/>
                    <a:lstStyle/>
                    <a:p>
                      <a:endParaRPr kumimoji="1" lang="ja-JP" altLang="en-US" dirty="0"/>
                    </a:p>
                  </a:txBody>
                  <a:tcPr>
                    <a:noFill/>
                  </a:tcPr>
                </a:tc>
                <a:extLst>
                  <a:ext uri="{0D108BD9-81ED-4DB2-BD59-A6C34878D82A}">
                    <a16:rowId xmlns:a16="http://schemas.microsoft.com/office/drawing/2014/main" val="3126211812"/>
                  </a:ext>
                </a:extLst>
              </a:tr>
              <a:tr h="468000">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tc gridSpan="3">
                  <a:txBody>
                    <a:bodyPr/>
                    <a:lstStyle/>
                    <a:p>
                      <a:pPr algn="ctr"/>
                      <a:endParaRPr kumimoji="1" lang="ja-JP" altLang="en-US" sz="1600" b="1" dirty="0"/>
                    </a:p>
                  </a:txBody>
                  <a:tcPr>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lnB w="12700" cap="flat" cmpd="sng" algn="ctr">
                      <a:solidFill>
                        <a:schemeClr val="tx1"/>
                      </a:solidFill>
                      <a:prstDash val="solid"/>
                      <a:round/>
                      <a:headEnd type="none" w="med" len="med"/>
                      <a:tailEnd type="none" w="med" len="med"/>
                    </a:lnB>
                  </a:tcPr>
                </a:tc>
                <a:tc>
                  <a:txBody>
                    <a:bodyPr/>
                    <a:lstStyle/>
                    <a:p>
                      <a:endParaRPr kumimoji="1" lang="ja-JP" altLang="en-US" dirty="0"/>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936798"/>
                  </a:ext>
                </a:extLst>
              </a:tr>
              <a:tr h="2126344">
                <a:tc>
                  <a:txBody>
                    <a:bodyPr/>
                    <a:lstStyle/>
                    <a:p>
                      <a:pPr algn="ctr"/>
                      <a:r>
                        <a:rPr kumimoji="1" lang="en-US" altLang="ja-JP" b="1" dirty="0">
                          <a:latin typeface="+mn-ea"/>
                          <a:ea typeface="+mn-ea"/>
                        </a:rPr>
                        <a:t>Foods</a:t>
                      </a:r>
                      <a:endParaRPr kumimoji="1" lang="ja-JP" altLang="en-US"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600" b="1" dirty="0"/>
                        <a:t>Other so-called “Health Foods”</a:t>
                      </a:r>
                    </a:p>
                    <a:p>
                      <a:pPr algn="ctr"/>
                      <a:endParaRPr kumimoji="1" lang="en-US" altLang="ja-JP" sz="1600" b="1" dirty="0"/>
                    </a:p>
                    <a:p>
                      <a:pPr algn="ctr"/>
                      <a:endParaRPr kumimoji="1" lang="en-US" altLang="ja-JP" sz="1600" b="1" dirty="0"/>
                    </a:p>
                    <a:p>
                      <a:pPr algn="ctr"/>
                      <a:endParaRPr kumimoji="1" lang="en-US" altLang="ja-JP" sz="1600" b="1" dirty="0"/>
                    </a:p>
                    <a:p>
                      <a:pPr algn="ctr"/>
                      <a:r>
                        <a:rPr kumimoji="1" lang="en-US" altLang="ja-JP" sz="1400" b="1" dirty="0">
                          <a:solidFill>
                            <a:srgbClr val="0000FF"/>
                          </a:solidFill>
                        </a:rPr>
                        <a:t>(Any Health Claims are not permitted)</a:t>
                      </a:r>
                      <a:endParaRPr kumimoji="1" lang="ja-JP" altLang="en-US" sz="14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0E9"/>
                    </a:solidFill>
                  </a:tcPr>
                </a:tc>
                <a:tc>
                  <a:txBody>
                    <a:bodyPr/>
                    <a:lstStyle/>
                    <a:p>
                      <a:pPr algn="ctr"/>
                      <a:r>
                        <a:rPr kumimoji="1" lang="en-US" altLang="ja-JP" sz="1600" b="1" dirty="0"/>
                        <a:t>Foods with Nutrient Function Claims</a:t>
                      </a:r>
                    </a:p>
                    <a:p>
                      <a:pPr algn="ctr"/>
                      <a:r>
                        <a:rPr kumimoji="1" lang="en-US" altLang="ja-JP" sz="1600" b="1" dirty="0"/>
                        <a:t>(</a:t>
                      </a:r>
                      <a:r>
                        <a:rPr kumimoji="1" lang="en-US" altLang="ja-JP" sz="1600" b="1" dirty="0">
                          <a:solidFill>
                            <a:srgbClr val="FF0000"/>
                          </a:solidFill>
                        </a:rPr>
                        <a:t>FNFC</a:t>
                      </a:r>
                      <a:r>
                        <a:rPr kumimoji="1" lang="en-US" altLang="ja-JP" sz="1600" b="1" dirty="0"/>
                        <a:t>)</a:t>
                      </a:r>
                    </a:p>
                    <a:p>
                      <a:pPr algn="ctr"/>
                      <a:endParaRPr kumimoji="1" lang="en-US" altLang="ja-JP" sz="1600" b="1" dirty="0"/>
                    </a:p>
                    <a:p>
                      <a:pPr algn="ctr"/>
                      <a:r>
                        <a:rPr kumimoji="1" lang="en-US" altLang="ja-JP" sz="1600" b="1" dirty="0">
                          <a:solidFill>
                            <a:srgbClr val="0000FF"/>
                          </a:solidFill>
                        </a:rPr>
                        <a:t>Self-Certification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Foods with Function Claims</a:t>
                      </a:r>
                    </a:p>
                    <a:p>
                      <a:pPr algn="ctr"/>
                      <a:endParaRPr kumimoji="1" lang="en-US" altLang="ja-JP" sz="1600" b="1" dirty="0"/>
                    </a:p>
                    <a:p>
                      <a:pPr algn="ctr"/>
                      <a:r>
                        <a:rPr kumimoji="1" lang="en-US" altLang="ja-JP" sz="1600" b="1" dirty="0"/>
                        <a:t>(</a:t>
                      </a:r>
                      <a:r>
                        <a:rPr kumimoji="1" lang="en-US" altLang="ja-JP" sz="1600" b="1" dirty="0">
                          <a:solidFill>
                            <a:srgbClr val="FF0000"/>
                          </a:solidFill>
                        </a:rPr>
                        <a:t>FFC</a:t>
                      </a:r>
                      <a:r>
                        <a:rPr kumimoji="1" lang="en-US" altLang="ja-JP" sz="1600" b="1" dirty="0"/>
                        <a:t>)</a:t>
                      </a:r>
                    </a:p>
                    <a:p>
                      <a:pPr algn="ctr"/>
                      <a:endParaRPr kumimoji="1" lang="en-US" altLang="ja-JP" sz="1600" b="1" dirty="0"/>
                    </a:p>
                    <a:p>
                      <a:pPr algn="ctr"/>
                      <a:r>
                        <a:rPr kumimoji="1" lang="en-US" altLang="ja-JP" sz="1600" b="1" dirty="0">
                          <a:solidFill>
                            <a:srgbClr val="0000FF"/>
                          </a:solidFill>
                        </a:rPr>
                        <a:t>Notification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Foods for Specified Health Uses</a:t>
                      </a:r>
                    </a:p>
                    <a:p>
                      <a:pPr algn="ctr"/>
                      <a:r>
                        <a:rPr kumimoji="1" lang="en-US" altLang="ja-JP" sz="1600" b="1" dirty="0"/>
                        <a:t>(</a:t>
                      </a:r>
                      <a:r>
                        <a:rPr kumimoji="1" lang="en-US" altLang="ja-JP" sz="1600" b="1" dirty="0">
                          <a:solidFill>
                            <a:srgbClr val="FF0000"/>
                          </a:solidFill>
                        </a:rPr>
                        <a:t>FOSHU</a:t>
                      </a:r>
                      <a:r>
                        <a:rPr kumimoji="1" lang="en-US" altLang="ja-JP" sz="1600" b="1" dirty="0"/>
                        <a:t>)</a:t>
                      </a:r>
                    </a:p>
                    <a:p>
                      <a:pPr algn="ctr"/>
                      <a:endParaRPr kumimoji="1" lang="en-US" altLang="ja-JP" sz="1600" b="1" dirty="0"/>
                    </a:p>
                    <a:p>
                      <a:pPr algn="ctr"/>
                      <a:r>
                        <a:rPr kumimoji="1" lang="en-US" altLang="ja-JP" sz="1600" b="1" dirty="0">
                          <a:solidFill>
                            <a:srgbClr val="0000FF"/>
                          </a:solidFill>
                        </a:rPr>
                        <a:t>Individual Approval System</a:t>
                      </a:r>
                      <a:endParaRPr kumimoji="1" lang="ja-JP" altLang="en-US" sz="1600" b="1" dirty="0">
                        <a:solidFill>
                          <a:srgbClr val="0000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F6FD"/>
                    </a:solidFill>
                  </a:tcPr>
                </a:tc>
                <a:tc>
                  <a:txBody>
                    <a:bodyPr/>
                    <a:lstStyle/>
                    <a:p>
                      <a:pPr algn="ctr"/>
                      <a:r>
                        <a:rPr kumimoji="1" lang="en-US" altLang="ja-JP" sz="1600" b="1" dirty="0"/>
                        <a:t>Drug</a:t>
                      </a:r>
                    </a:p>
                    <a:p>
                      <a:pPr algn="ctr"/>
                      <a:r>
                        <a:rPr kumimoji="1" lang="en-US" altLang="ja-JP" sz="1600" b="1" dirty="0"/>
                        <a:t>(Including Quasi</a:t>
                      </a:r>
                      <a:r>
                        <a:rPr kumimoji="1" lang="ja-JP" altLang="en-US" sz="1600" b="1" dirty="0"/>
                        <a:t>　</a:t>
                      </a:r>
                      <a:r>
                        <a:rPr kumimoji="1" lang="en-US" altLang="ja-JP" sz="1600" b="1" dirty="0"/>
                        <a:t>Drug)</a:t>
                      </a:r>
                      <a:endParaRPr kumimoji="1" lang="ja-JP" alt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9"/>
                    </a:solidFill>
                  </a:tcPr>
                </a:tc>
                <a:extLst>
                  <a:ext uri="{0D108BD9-81ED-4DB2-BD59-A6C34878D82A}">
                    <a16:rowId xmlns:a16="http://schemas.microsoft.com/office/drawing/2014/main" val="3290525098"/>
                  </a:ext>
                </a:extLst>
              </a:tr>
            </a:tbl>
          </a:graphicData>
        </a:graphic>
      </p:graphicFrame>
      <p:sp>
        <p:nvSpPr>
          <p:cNvPr id="8" name="右大かっこ 7">
            <a:extLst>
              <a:ext uri="{FF2B5EF4-FFF2-40B4-BE49-F238E27FC236}">
                <a16:creationId xmlns:a16="http://schemas.microsoft.com/office/drawing/2014/main" id="{B2386A05-5CBC-B47C-CFE9-62BC95523538}"/>
              </a:ext>
            </a:extLst>
          </p:cNvPr>
          <p:cNvSpPr/>
          <p:nvPr/>
        </p:nvSpPr>
        <p:spPr>
          <a:xfrm rot="16200000">
            <a:off x="6892035" y="-1032276"/>
            <a:ext cx="316561" cy="5762174"/>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D5BF0A73-F1EB-6E71-B20D-01B1E0EF69CB}"/>
              </a:ext>
            </a:extLst>
          </p:cNvPr>
          <p:cNvSpPr txBox="1"/>
          <p:nvPr/>
        </p:nvSpPr>
        <p:spPr>
          <a:xfrm>
            <a:off x="5145320" y="1492204"/>
            <a:ext cx="3701143"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rPr>
              <a:t>Foods with Health Claims (</a:t>
            </a:r>
            <a:r>
              <a:rPr kumimoji="1" lang="en-US" altLang="ja-JP" sz="1800" b="1" i="0" u="none" strike="noStrike" kern="1200" cap="none" spc="0" normalizeH="0" baseline="0" noProof="0" dirty="0">
                <a:ln>
                  <a:noFill/>
                </a:ln>
                <a:solidFill>
                  <a:srgbClr val="FF0000"/>
                </a:solidFill>
                <a:effectLst/>
                <a:uLnTx/>
                <a:uFillTx/>
                <a:latin typeface="Arial Nova" panose="020B0504020202020204" pitchFamily="34" charset="0"/>
                <a:ea typeface="游ゴシック" panose="020B0400000000000000" pitchFamily="50" charset="-128"/>
              </a:rPr>
              <a:t>FHC</a:t>
            </a:r>
            <a:r>
              <a:rPr kumimoji="1" lang="en-US" altLang="ja-JP" sz="18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rPr>
              <a:t>)</a:t>
            </a:r>
            <a:endParaRPr kumimoji="1" lang="ja-JP" altLang="en-US" sz="18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endParaRPr>
          </a:p>
        </p:txBody>
      </p:sp>
      <p:sp>
        <p:nvSpPr>
          <p:cNvPr id="12" name="右大かっこ 11">
            <a:extLst>
              <a:ext uri="{FF2B5EF4-FFF2-40B4-BE49-F238E27FC236}">
                <a16:creationId xmlns:a16="http://schemas.microsoft.com/office/drawing/2014/main" id="{E0E67866-05FA-D20A-7758-0DDEB779D17A}"/>
              </a:ext>
            </a:extLst>
          </p:cNvPr>
          <p:cNvSpPr/>
          <p:nvPr/>
        </p:nvSpPr>
        <p:spPr>
          <a:xfrm rot="16200000">
            <a:off x="5742173" y="-2182142"/>
            <a:ext cx="707662" cy="7670806"/>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4" name="右大かっこ 13">
            <a:extLst>
              <a:ext uri="{FF2B5EF4-FFF2-40B4-BE49-F238E27FC236}">
                <a16:creationId xmlns:a16="http://schemas.microsoft.com/office/drawing/2014/main" id="{1E430A2D-C521-94BF-3567-06B7D061DE1D}"/>
              </a:ext>
            </a:extLst>
          </p:cNvPr>
          <p:cNvSpPr/>
          <p:nvPr/>
        </p:nvSpPr>
        <p:spPr>
          <a:xfrm rot="16200000">
            <a:off x="4566317" y="-3357995"/>
            <a:ext cx="1158006" cy="9572166"/>
          </a:xfrm>
          <a:prstGeom prst="rightBracket">
            <a:avLst>
              <a:gd name="adj" fmla="val 118237"/>
            </a:avLst>
          </a:prstGeom>
          <a:ln w="28575">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F66EBF3D-A6C0-3465-B14B-FD97A58436B9}"/>
              </a:ext>
            </a:extLst>
          </p:cNvPr>
          <p:cNvSpPr txBox="1"/>
          <p:nvPr/>
        </p:nvSpPr>
        <p:spPr>
          <a:xfrm>
            <a:off x="1908630" y="624674"/>
            <a:ext cx="936170" cy="40011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rPr>
              <a:t>Foods</a:t>
            </a:r>
            <a:endParaRPr kumimoji="1" lang="ja-JP" altLang="en-US" sz="20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endParaRPr>
          </a:p>
        </p:txBody>
      </p:sp>
      <p:sp>
        <p:nvSpPr>
          <p:cNvPr id="11" name="テキスト ボックス 10">
            <a:extLst>
              <a:ext uri="{FF2B5EF4-FFF2-40B4-BE49-F238E27FC236}">
                <a16:creationId xmlns:a16="http://schemas.microsoft.com/office/drawing/2014/main" id="{03C2F9A9-FFE1-E5F2-4C42-9FBB08BBDDEA}"/>
              </a:ext>
            </a:extLst>
          </p:cNvPr>
          <p:cNvSpPr txBox="1"/>
          <p:nvPr/>
        </p:nvSpPr>
        <p:spPr>
          <a:xfrm>
            <a:off x="3080657" y="1080840"/>
            <a:ext cx="3312880" cy="40011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rPr>
              <a:t>So-called “Health Foods</a:t>
            </a:r>
            <a:r>
              <a:rPr kumimoji="1" lang="ja-JP" altLang="en-US" sz="2000" b="1" i="0" u="none" strike="noStrike" kern="1200" cap="none" spc="0" normalizeH="0" baseline="0" noProof="0" dirty="0">
                <a:ln>
                  <a:noFill/>
                </a:ln>
                <a:solidFill>
                  <a:prstClr val="black"/>
                </a:solidFill>
                <a:effectLst/>
                <a:uLnTx/>
                <a:uFillTx/>
                <a:latin typeface="Arial Nova" panose="020B0504020202020204" pitchFamily="34" charset="0"/>
                <a:ea typeface="游ゴシック" panose="020B0400000000000000" pitchFamily="50" charset="-128"/>
              </a:rPr>
              <a:t>”</a:t>
            </a:r>
          </a:p>
        </p:txBody>
      </p:sp>
      <p:sp>
        <p:nvSpPr>
          <p:cNvPr id="15" name="テキスト ボックス 14">
            <a:extLst>
              <a:ext uri="{FF2B5EF4-FFF2-40B4-BE49-F238E27FC236}">
                <a16:creationId xmlns:a16="http://schemas.microsoft.com/office/drawing/2014/main" id="{B1D8304D-FFD8-89F9-8FBB-BF02DF62F898}"/>
              </a:ext>
            </a:extLst>
          </p:cNvPr>
          <p:cNvSpPr txBox="1"/>
          <p:nvPr/>
        </p:nvSpPr>
        <p:spPr>
          <a:xfrm>
            <a:off x="359237" y="4407086"/>
            <a:ext cx="11488048"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1200"/>
              </a:spcBef>
              <a:spcAft>
                <a:spcPts val="0"/>
              </a:spcAft>
              <a:buClrTx/>
              <a:buSzTx/>
              <a:buFont typeface="Wingdings" panose="05000000000000000000" pitchFamily="2" charset="2"/>
              <a:buChar char="l"/>
              <a:tabLst/>
              <a:defRPr/>
            </a:pPr>
            <a:r>
              <a:rPr kumimoji="1"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rPr>
              <a:t>There is </a:t>
            </a:r>
            <a:r>
              <a:rPr kumimoji="1" lang="en-US" altLang="ja-JP" sz="1600" b="1" i="0" u="none" strike="noStrike" kern="1200" cap="none" spc="0" normalizeH="0" baseline="0" noProof="0" dirty="0">
                <a:ln>
                  <a:noFill/>
                </a:ln>
                <a:solidFill>
                  <a:prstClr val="black"/>
                </a:solidFill>
                <a:effectLst/>
                <a:highlight>
                  <a:srgbClr val="E4F6DE"/>
                </a:highlight>
                <a:uLnTx/>
                <a:uFillTx/>
                <a:latin typeface="游ゴシック" panose="020B0400000000000000" pitchFamily="50" charset="-128"/>
                <a:ea typeface="游ゴシック" panose="020B0400000000000000" pitchFamily="50" charset="-128"/>
                <a:cs typeface="Arial" panose="020B0604020202020204" pitchFamily="34" charset="0"/>
              </a:rPr>
              <a:t>no legal definition </a:t>
            </a:r>
            <a:r>
              <a:rPr kumimoji="1"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rPr>
              <a:t>of the So-called </a:t>
            </a:r>
            <a:r>
              <a:rPr kumimoji="1"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rPr>
              <a:t>“</a:t>
            </a:r>
            <a:r>
              <a:rPr kumimoji="1"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rPr>
              <a:t>Health Foods” in Japan.</a:t>
            </a:r>
          </a:p>
          <a:p>
            <a:pPr marL="285750" marR="0" lvl="0" indent="-285750" algn="l" defTabSz="914400" rtl="0" eaLnBrk="1" fontAlgn="auto" latinLnBrk="0" hangingPunct="1">
              <a:lnSpc>
                <a:spcPct val="100000"/>
              </a:lnSpc>
              <a:spcBef>
                <a:spcPts val="1200"/>
              </a:spcBef>
              <a:spcAft>
                <a:spcPts val="0"/>
              </a:spcAft>
              <a:buClrTx/>
              <a:buSzTx/>
              <a:buFont typeface="Wingdings" panose="05000000000000000000" pitchFamily="2" charset="2"/>
              <a:buChar char="l"/>
              <a:tabLst/>
              <a:defRPr/>
            </a:pPr>
            <a:r>
              <a:rPr kumimoji="1" lang="en-US" altLang="ja-JP" sz="16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So-called “Health Foods" refer to </a:t>
            </a:r>
            <a:r>
              <a:rPr kumimoji="1" lang="en-US" altLang="ja-JP" sz="1600" b="1" i="0" u="none" strike="noStrike" kern="1200" cap="none" spc="0" normalizeH="0" baseline="0" noProof="0" dirty="0">
                <a:ln>
                  <a:noFill/>
                </a:ln>
                <a:solidFill>
                  <a:prstClr val="black"/>
                </a:solidFill>
                <a:effectLst/>
                <a:highlight>
                  <a:srgbClr val="E4F6DE"/>
                </a:highlight>
                <a:uLnTx/>
                <a:uFillTx/>
                <a:latin typeface="游ゴシック" panose="02110004020202020204"/>
                <a:ea typeface="游ゴシック" panose="020B0400000000000000" pitchFamily="50" charset="-128"/>
                <a:cs typeface="+mn-cs"/>
              </a:rPr>
              <a:t>orally ingested products </a:t>
            </a:r>
            <a:r>
              <a:rPr kumimoji="1" lang="en-US" altLang="ja-JP" sz="16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other than pharmaceuticals </a:t>
            </a:r>
            <a:r>
              <a:rPr kumimoji="1" lang="en-US" altLang="ja-JP" sz="1600" b="1" i="0" u="none" strike="noStrike" kern="1200" cap="none" spc="0" normalizeH="0" baseline="0" noProof="0" dirty="0">
                <a:ln>
                  <a:noFill/>
                </a:ln>
                <a:solidFill>
                  <a:prstClr val="black"/>
                </a:solidFill>
                <a:effectLst/>
                <a:highlight>
                  <a:srgbClr val="E4F6DE"/>
                </a:highlight>
                <a:uLnTx/>
                <a:uFillTx/>
                <a:latin typeface="游ゴシック" panose="02110004020202020204"/>
                <a:ea typeface="游ゴシック" panose="020B0400000000000000" pitchFamily="50" charset="-128"/>
                <a:cs typeface="+mn-cs"/>
              </a:rPr>
              <a:t>that are either marketed as being beneficial for the maintenance or promotion of health or consumed with such expectations.</a:t>
            </a:r>
            <a:endParaRPr kumimoji="1" lang="en-US" altLang="ja-JP" sz="1600" b="1" i="0" u="none" strike="noStrike" kern="1200" cap="none" spc="0" normalizeH="0" baseline="0" noProof="0" dirty="0">
              <a:ln>
                <a:noFill/>
              </a:ln>
              <a:solidFill>
                <a:prstClr val="black"/>
              </a:solidFill>
              <a:effectLst/>
              <a:highlight>
                <a:srgbClr val="E4F6DE"/>
              </a:highlight>
              <a:uLnTx/>
              <a:uFillTx/>
              <a:latin typeface="游ゴシック" panose="020B0400000000000000" pitchFamily="50" charset="-128"/>
              <a:ea typeface="游ゴシック" panose="020B0400000000000000" pitchFamily="50" charset="-128"/>
              <a:cs typeface="Arial" panose="020B0604020202020204" pitchFamily="34" charset="0"/>
            </a:endParaRPr>
          </a:p>
          <a:p>
            <a:pPr marL="285750" marR="0" lvl="0" indent="-285750" algn="l" defTabSz="914400" rtl="0" eaLnBrk="1" fontAlgn="auto" latinLnBrk="0" hangingPunct="1">
              <a:lnSpc>
                <a:spcPct val="100000"/>
              </a:lnSpc>
              <a:spcBef>
                <a:spcPts val="1200"/>
              </a:spcBef>
              <a:spcAft>
                <a:spcPts val="0"/>
              </a:spcAft>
              <a:buClrTx/>
              <a:buSzTx/>
              <a:buFont typeface="Wingdings" panose="05000000000000000000" pitchFamily="2" charset="2"/>
              <a:buChar char="l"/>
              <a:tabLst/>
              <a:defRPr/>
            </a:pPr>
            <a:r>
              <a:rPr kumimoji="1" lang="en-US" altLang="ja-JP" sz="1600" b="1" i="0" u="none" strike="noStrike" kern="1200" cap="none" spc="0" normalizeH="0" baseline="0" noProof="0" dirty="0">
                <a:ln>
                  <a:noFill/>
                </a:ln>
                <a:solidFill>
                  <a:prstClr val="black"/>
                </a:solidFill>
                <a:effectLst/>
                <a:highlight>
                  <a:srgbClr val="E4F6DE"/>
                </a:highlight>
                <a:uLnTx/>
                <a:uFillTx/>
                <a:latin typeface="游ゴシック" panose="020B0400000000000000" pitchFamily="50" charset="-128"/>
                <a:ea typeface="游ゴシック" panose="020B0400000000000000" pitchFamily="50" charset="-128"/>
                <a:cs typeface="Arial" panose="020B0604020202020204" pitchFamily="34" charset="0"/>
              </a:rPr>
              <a:t>FOSHU, FFC, and FNFC</a:t>
            </a:r>
            <a:r>
              <a:rPr kumimoji="1"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rPr>
              <a:t>, which fall under FHC under Japanese regulations, are also included in the broader category of so-called “Health Foods".</a:t>
            </a:r>
          </a:p>
          <a:p>
            <a:pPr marL="285750" marR="0" lvl="0" indent="-285750" algn="l" defTabSz="914400" rtl="0" eaLnBrk="1" fontAlgn="auto" latinLnBrk="0" hangingPunct="1">
              <a:lnSpc>
                <a:spcPct val="100000"/>
              </a:lnSpc>
              <a:spcBef>
                <a:spcPts val="1200"/>
              </a:spcBef>
              <a:spcAft>
                <a:spcPts val="0"/>
              </a:spcAft>
              <a:buClrTx/>
              <a:buSzTx/>
              <a:buFont typeface="Wingdings" panose="05000000000000000000" pitchFamily="2" charset="2"/>
              <a:buChar char="l"/>
              <a:tabLst/>
              <a:defRPr/>
            </a:pPr>
            <a:r>
              <a:rPr lang="en-US" altLang="ja-JP" sz="1600" b="1" dirty="0">
                <a:solidFill>
                  <a:prstClr val="black"/>
                </a:solidFill>
                <a:highlight>
                  <a:srgbClr val="E4F6DE"/>
                </a:highlight>
                <a:latin typeface="游ゴシック" panose="020B0400000000000000" pitchFamily="50" charset="-128"/>
                <a:ea typeface="游ゴシック" panose="020B0400000000000000" pitchFamily="50" charset="-128"/>
                <a:cs typeface="Arial" panose="020B0604020202020204" pitchFamily="34" charset="0"/>
              </a:rPr>
              <a:t>Other so-called ”Health Foods”</a:t>
            </a:r>
            <a:r>
              <a:rPr lang="en-US" altLang="ja-JP" sz="1600" b="1" dirty="0">
                <a:solidFill>
                  <a:prstClr val="black"/>
                </a:solidFill>
                <a:latin typeface="游ゴシック" panose="020B0400000000000000" pitchFamily="50" charset="-128"/>
                <a:ea typeface="游ゴシック" panose="020B0400000000000000" pitchFamily="50" charset="-128"/>
                <a:cs typeface="Arial" panose="020B0604020202020204" pitchFamily="34" charset="0"/>
              </a:rPr>
              <a:t> are not permitted to make any health claims.</a:t>
            </a:r>
            <a:endParaRPr kumimoji="1"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Arial" panose="020B0604020202020204" pitchFamily="34" charset="0"/>
            </a:endParaRPr>
          </a:p>
        </p:txBody>
      </p:sp>
    </p:spTree>
    <p:extLst>
      <p:ext uri="{BB962C8B-B14F-4D97-AF65-F5344CB8AC3E}">
        <p14:creationId xmlns:p14="http://schemas.microsoft.com/office/powerpoint/2010/main" val="146299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EDB57-AF1C-4254-B07D-2F576297323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660E9FC-92BE-3941-5736-2E73D631C763}"/>
              </a:ext>
            </a:extLst>
          </p:cNvPr>
          <p:cNvSpPr>
            <a:spLocks noGrp="1"/>
          </p:cNvSpPr>
          <p:nvPr>
            <p:ph type="title"/>
          </p:nvPr>
        </p:nvSpPr>
        <p:spPr>
          <a:xfrm>
            <a:off x="0" y="0"/>
            <a:ext cx="12192000" cy="681037"/>
          </a:xfrm>
          <a:solidFill>
            <a:srgbClr val="E4F6DE"/>
          </a:solidFill>
        </p:spPr>
        <p:txBody>
          <a:bodyPr>
            <a:normAutofit/>
          </a:bodyPr>
          <a:lstStyle/>
          <a:p>
            <a:r>
              <a:rPr kumimoji="1" lang="en-US" altLang="ja-JP" sz="2400" dirty="0">
                <a:latin typeface="Arial" panose="020B0604020202020204" pitchFamily="34" charset="0"/>
                <a:cs typeface="Arial" panose="020B0604020202020204" pitchFamily="34" charset="0"/>
              </a:rPr>
              <a:t>  </a:t>
            </a:r>
            <a:r>
              <a:rPr kumimoji="1" lang="en-US" altLang="ja-JP" sz="2800" b="1" dirty="0">
                <a:latin typeface="Arial" panose="020B0604020202020204" pitchFamily="34" charset="0"/>
                <a:cs typeface="Arial" panose="020B0604020202020204" pitchFamily="34" charset="0"/>
              </a:rPr>
              <a:t>Today’s topics</a:t>
            </a:r>
            <a:endParaRPr kumimoji="1" lang="ja-JP" altLang="en-US" sz="2800" b="1" dirty="0">
              <a:latin typeface="Arial" panose="020B0604020202020204" pitchFamily="34" charset="0"/>
              <a:cs typeface="Arial" panose="020B0604020202020204" pitchFamily="34" charset="0"/>
            </a:endParaRPr>
          </a:p>
        </p:txBody>
      </p:sp>
      <p:sp>
        <p:nvSpPr>
          <p:cNvPr id="3" name="コンテンツ プレースホルダー 2">
            <a:extLst>
              <a:ext uri="{FF2B5EF4-FFF2-40B4-BE49-F238E27FC236}">
                <a16:creationId xmlns:a16="http://schemas.microsoft.com/office/drawing/2014/main" id="{7B14C74F-52A4-95CC-A935-84DE1262884F}"/>
              </a:ext>
            </a:extLst>
          </p:cNvPr>
          <p:cNvSpPr>
            <a:spLocks noGrp="1"/>
          </p:cNvSpPr>
          <p:nvPr>
            <p:ph idx="1"/>
          </p:nvPr>
        </p:nvSpPr>
        <p:spPr>
          <a:xfrm>
            <a:off x="101601" y="1262064"/>
            <a:ext cx="11959770" cy="3854900"/>
          </a:xfrm>
          <a:noFill/>
        </p:spPr>
        <p:txBody>
          <a:bodyPr>
            <a:normAutofit/>
          </a:bodyPr>
          <a:lstStyle/>
          <a:p>
            <a:pPr marL="623888" indent="-536575">
              <a:spcBef>
                <a:spcPts val="1800"/>
              </a:spcBef>
              <a:buFont typeface="+mj-lt"/>
              <a:buAutoNum type="arabicPeriod"/>
            </a:pPr>
            <a:r>
              <a:rPr lang="en-US" altLang="ja-JP" sz="2400" b="1" dirty="0">
                <a:solidFill>
                  <a:schemeClr val="bg1">
                    <a:lumMod val="75000"/>
                  </a:schemeClr>
                </a:solidFill>
                <a:latin typeface="Arial" panose="020B0604020202020204" pitchFamily="34" charset="0"/>
                <a:cs typeface="Arial" panose="020B0604020202020204" pitchFamily="34" charset="0"/>
              </a:rPr>
              <a:t>Positioning of So-called “Health Foods” and Foods with Health Claims (FHC)</a:t>
            </a:r>
          </a:p>
          <a:p>
            <a:pPr marL="623888" indent="-536575">
              <a:spcBef>
                <a:spcPts val="1800"/>
              </a:spcBef>
              <a:buFont typeface="+mj-lt"/>
              <a:buAutoNum type="arabicPeriod"/>
            </a:pPr>
            <a:r>
              <a:rPr lang="en-US" altLang="ja-JP" sz="2400" b="1" dirty="0">
                <a:solidFill>
                  <a:schemeClr val="accent6">
                    <a:lumMod val="50000"/>
                  </a:schemeClr>
                </a:solidFill>
                <a:latin typeface="Arial" panose="020B0604020202020204" pitchFamily="34" charset="0"/>
                <a:cs typeface="Arial" panose="020B0604020202020204" pitchFamily="34" charset="0"/>
              </a:rPr>
              <a:t>The three categories classified under FHC</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 for Specified Health Uses </a:t>
            </a:r>
            <a:r>
              <a:rPr lang="en-US" altLang="ja-JP" sz="2400" b="1" dirty="0">
                <a:solidFill>
                  <a:srgbClr val="FF0000"/>
                </a:solidFill>
                <a:latin typeface="Arial" panose="020B0604020202020204" pitchFamily="34" charset="0"/>
                <a:cs typeface="Arial" panose="020B0604020202020204" pitchFamily="34" charset="0"/>
              </a:rPr>
              <a:t>(FOSHU)</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Foods with Nutrient Function Claims </a:t>
            </a:r>
            <a:r>
              <a:rPr lang="en-US" altLang="ja-JP" sz="2400" b="1" dirty="0">
                <a:solidFill>
                  <a:srgbClr val="FF0000"/>
                </a:solidFill>
                <a:latin typeface="Arial" panose="020B0604020202020204" pitchFamily="34" charset="0"/>
                <a:cs typeface="Arial" panose="020B0604020202020204" pitchFamily="34" charset="0"/>
              </a:rPr>
              <a:t>(FNFC)</a:t>
            </a:r>
          </a:p>
          <a:p>
            <a:pPr marL="1611313" indent="-623888">
              <a:spcBef>
                <a:spcPts val="1800"/>
              </a:spcBef>
              <a:buAutoNum type="arabicParenBoth"/>
            </a:pPr>
            <a:r>
              <a:rPr lang="en-US" altLang="ja-JP" sz="2400" dirty="0">
                <a:latin typeface="Arial" panose="020B0604020202020204" pitchFamily="34" charset="0"/>
                <a:cs typeface="Arial" panose="020B0604020202020204" pitchFamily="34" charset="0"/>
              </a:rPr>
              <a:t>Foods with Function Claims </a:t>
            </a:r>
            <a:r>
              <a:rPr lang="en-US" altLang="ja-JP" sz="2400" b="1" dirty="0">
                <a:solidFill>
                  <a:srgbClr val="FF0000"/>
                </a:solidFill>
                <a:latin typeface="Arial" panose="020B0604020202020204" pitchFamily="34" charset="0"/>
                <a:cs typeface="Arial" panose="020B0604020202020204" pitchFamily="34" charset="0"/>
              </a:rPr>
              <a:t>(FFC)</a:t>
            </a:r>
            <a:endParaRPr lang="en-US" altLang="ja-JP" sz="2400" b="1" dirty="0">
              <a:latin typeface="Arial" panose="020B0604020202020204" pitchFamily="34" charset="0"/>
              <a:cs typeface="Arial" panose="020B0604020202020204" pitchFamily="34" charset="0"/>
            </a:endParaRPr>
          </a:p>
          <a:p>
            <a:pPr marL="623888" indent="-536575">
              <a:lnSpc>
                <a:spcPct val="100000"/>
              </a:lnSpc>
              <a:spcBef>
                <a:spcPts val="3000"/>
              </a:spcBef>
              <a:buFont typeface="+mj-lt"/>
              <a:buAutoNum type="arabicPeriod" startAt="3"/>
            </a:pPr>
            <a:r>
              <a:rPr kumimoji="1" lang="en-US" altLang="ja-JP" sz="2400" b="1" dirty="0">
                <a:solidFill>
                  <a:schemeClr val="bg1">
                    <a:lumMod val="75000"/>
                  </a:schemeClr>
                </a:solidFill>
                <a:latin typeface="Arial" panose="020B0604020202020204" pitchFamily="34" charset="0"/>
                <a:cs typeface="Arial" panose="020B0604020202020204" pitchFamily="34" charset="0"/>
              </a:rPr>
              <a:t>The importance of Safety and Quality Assurance in Health Foods, especially Dietary Supplements</a:t>
            </a:r>
            <a:endParaRPr lang="en-US" altLang="ja-JP" sz="2000" dirty="0">
              <a:solidFill>
                <a:schemeClr val="bg1">
                  <a:lumMod val="75000"/>
                </a:schemeClr>
              </a:solidFill>
            </a:endParaRPr>
          </a:p>
        </p:txBody>
      </p:sp>
      <p:sp>
        <p:nvSpPr>
          <p:cNvPr id="4" name="スライド番号プレースホルダー 3">
            <a:extLst>
              <a:ext uri="{FF2B5EF4-FFF2-40B4-BE49-F238E27FC236}">
                <a16:creationId xmlns:a16="http://schemas.microsoft.com/office/drawing/2014/main" id="{DEAE5070-3361-B0C7-F728-2B041C82E685}"/>
              </a:ext>
            </a:extLst>
          </p:cNvPr>
          <p:cNvSpPr>
            <a:spLocks noGrp="1"/>
          </p:cNvSpPr>
          <p:nvPr>
            <p:ph type="sldNum" sz="quarter" idx="12"/>
          </p:nvPr>
        </p:nvSpPr>
        <p:spPr>
          <a:xfrm>
            <a:off x="9448800"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4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14" name="図 1">
            <a:extLst>
              <a:ext uri="{FF2B5EF4-FFF2-40B4-BE49-F238E27FC236}">
                <a16:creationId xmlns:a16="http://schemas.microsoft.com/office/drawing/2014/main" id="{B08A4B27-4B85-34CA-F97D-AB742ECBD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16687"/>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図 7">
            <a:extLst>
              <a:ext uri="{FF2B5EF4-FFF2-40B4-BE49-F238E27FC236}">
                <a16:creationId xmlns:a16="http://schemas.microsoft.com/office/drawing/2014/main" id="{E8EAF37A-530D-D70B-0EB9-E497E4889BDF}"/>
              </a:ext>
            </a:extLst>
          </p:cNvPr>
          <p:cNvPicPr>
            <a:picLocks noChangeAspect="1"/>
          </p:cNvPicPr>
          <p:nvPr/>
        </p:nvPicPr>
        <p:blipFill>
          <a:blip r:embed="rId3"/>
          <a:stretch>
            <a:fillRect/>
          </a:stretch>
        </p:blipFill>
        <p:spPr>
          <a:xfrm>
            <a:off x="9592607" y="5035165"/>
            <a:ext cx="2310584" cy="1731414"/>
          </a:xfrm>
          <a:prstGeom prst="rect">
            <a:avLst/>
          </a:prstGeom>
        </p:spPr>
      </p:pic>
    </p:spTree>
    <p:extLst>
      <p:ext uri="{BB962C8B-B14F-4D97-AF65-F5344CB8AC3E}">
        <p14:creationId xmlns:p14="http://schemas.microsoft.com/office/powerpoint/2010/main" val="82091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D89D6C-0B64-4169-3B10-0FA56566A75B}"/>
              </a:ext>
            </a:extLst>
          </p:cNvPr>
          <p:cNvSpPr>
            <a:spLocks noGrp="1"/>
          </p:cNvSpPr>
          <p:nvPr>
            <p:ph type="title"/>
          </p:nvPr>
        </p:nvSpPr>
        <p:spPr/>
        <p:txBody>
          <a:bodyPr/>
          <a:lstStyle/>
          <a:p>
            <a:endParaRPr kumimoji="1" lang="ja-JP" altLang="en-US" dirty="0"/>
          </a:p>
        </p:txBody>
      </p:sp>
      <p:sp>
        <p:nvSpPr>
          <p:cNvPr id="3" name="表プレースホルダー 2">
            <a:extLst>
              <a:ext uri="{FF2B5EF4-FFF2-40B4-BE49-F238E27FC236}">
                <a16:creationId xmlns:a16="http://schemas.microsoft.com/office/drawing/2014/main" id="{40109FFE-2982-5770-1610-085264DAF80C}"/>
              </a:ext>
            </a:extLst>
          </p:cNvPr>
          <p:cNvSpPr>
            <a:spLocks noGrp="1"/>
          </p:cNvSpPr>
          <p:nvPr>
            <p:ph type="tbl" idx="1"/>
          </p:nvPr>
        </p:nvSpPr>
        <p:spPr>
          <a:xfrm>
            <a:off x="609600" y="997993"/>
            <a:ext cx="10972800" cy="4194951"/>
          </a:xfrm>
        </p:spPr>
        <p:txBody>
          <a:bodyPr>
            <a:normAutofit/>
          </a:bodyPr>
          <a:lstStyle/>
          <a:p>
            <a:pPr marL="0" indent="0" algn="ctr">
              <a:buNone/>
            </a:pPr>
            <a:endParaRPr lang="en-US" altLang="ja-JP" sz="4000" b="1" dirty="0">
              <a:latin typeface="Arial" panose="020B0604020202020204" pitchFamily="34" charset="0"/>
              <a:cs typeface="Arial" panose="020B0604020202020204" pitchFamily="34" charset="0"/>
            </a:endParaRPr>
          </a:p>
          <a:p>
            <a:pPr marL="0" indent="0" algn="ctr">
              <a:buNone/>
            </a:pPr>
            <a:r>
              <a:rPr lang="en-US" altLang="ja-JP" sz="4000" b="1" dirty="0">
                <a:solidFill>
                  <a:srgbClr val="FF0000"/>
                </a:solidFill>
                <a:latin typeface="Arial" panose="020B0604020202020204" pitchFamily="34" charset="0"/>
                <a:cs typeface="Arial" panose="020B0604020202020204" pitchFamily="34" charset="0"/>
              </a:rPr>
              <a:t>FOSHU</a:t>
            </a:r>
          </a:p>
          <a:p>
            <a:pPr marL="0" indent="0" algn="ctr">
              <a:buNone/>
            </a:pPr>
            <a:r>
              <a:rPr lang="en-US" altLang="ja-JP" sz="2000" b="1" dirty="0">
                <a:solidFill>
                  <a:srgbClr val="002060"/>
                </a:solidFill>
                <a:latin typeface="Arial" panose="020B0604020202020204" pitchFamily="34" charset="0"/>
                <a:cs typeface="Arial" panose="020B0604020202020204" pitchFamily="34" charset="0"/>
              </a:rPr>
              <a:t>Foods for Specified Health Uses</a:t>
            </a:r>
          </a:p>
          <a:p>
            <a:pPr marL="0" indent="0" algn="ctr">
              <a:buNone/>
            </a:pPr>
            <a:endParaRPr lang="en-US" altLang="ja-JP" dirty="0">
              <a:solidFill>
                <a:srgbClr val="002060"/>
              </a:solidFill>
              <a:latin typeface="Arial" panose="020B0604020202020204" pitchFamily="34" charset="0"/>
              <a:cs typeface="Arial" panose="020B0604020202020204" pitchFamily="34" charset="0"/>
            </a:endParaRPr>
          </a:p>
          <a:p>
            <a:pPr marL="0" indent="0" algn="ctr">
              <a:buNone/>
            </a:pPr>
            <a:r>
              <a:rPr lang="en-US" altLang="ja-JP" dirty="0">
                <a:solidFill>
                  <a:srgbClr val="002060"/>
                </a:solidFill>
                <a:latin typeface="Arial" panose="020B0604020202020204" pitchFamily="34" charset="0"/>
                <a:cs typeface="Arial" panose="020B0604020202020204" pitchFamily="34" charset="0"/>
              </a:rPr>
              <a:t>(Individual approval system, 1991~)</a:t>
            </a:r>
          </a:p>
          <a:p>
            <a:pPr marL="0" indent="0" algn="ctr">
              <a:buNone/>
            </a:pPr>
            <a:endParaRPr lang="ja-JP" altLang="en-US" dirty="0">
              <a:solidFill>
                <a:srgbClr val="002060"/>
              </a:solidFill>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4F6E98DF-1013-E616-CF37-48078008D7A2}"/>
              </a:ext>
            </a:extLst>
          </p:cNvPr>
          <p:cNvSpPr>
            <a:spLocks noGrp="1"/>
          </p:cNvSpPr>
          <p:nvPr>
            <p:ph type="sldNum" sz="quarter" idx="12"/>
          </p:nvPr>
        </p:nvSpPr>
        <p:spPr>
          <a:xfrm>
            <a:off x="9448800" y="6498541"/>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7C6D960F-F0D6-4FEC-9B37-53B77F11B4A6}" type="slidenum">
              <a:rPr kumimoji="1" lang="en-US" altLang="ja-JP" sz="14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en-US" altLang="ja-JP" sz="14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10" name="図 1">
            <a:extLst>
              <a:ext uri="{FF2B5EF4-FFF2-40B4-BE49-F238E27FC236}">
                <a16:creationId xmlns:a16="http://schemas.microsoft.com/office/drawing/2014/main" id="{F3D153D0-F2F2-524E-3F6C-A851F09F3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図 5" descr="文字の書かれた紙&#10;&#10;中程度の精度で自動的に生成された説明">
            <a:extLst>
              <a:ext uri="{FF2B5EF4-FFF2-40B4-BE49-F238E27FC236}">
                <a16:creationId xmlns:a16="http://schemas.microsoft.com/office/drawing/2014/main" id="{ADB9D898-1533-B84C-D096-5CEFAE881C5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844490">
            <a:off x="8204179" y="3740636"/>
            <a:ext cx="3880653" cy="3399452"/>
          </a:xfrm>
          <a:prstGeom prst="rect">
            <a:avLst/>
          </a:prstGeom>
        </p:spPr>
      </p:pic>
      <p:sp>
        <p:nvSpPr>
          <p:cNvPr id="7" name="テキスト ボックス 6">
            <a:extLst>
              <a:ext uri="{FF2B5EF4-FFF2-40B4-BE49-F238E27FC236}">
                <a16:creationId xmlns:a16="http://schemas.microsoft.com/office/drawing/2014/main" id="{6A963C5B-70C9-2FAB-558E-D6A8C2A9CE1E}"/>
              </a:ext>
            </a:extLst>
          </p:cNvPr>
          <p:cNvSpPr txBox="1"/>
          <p:nvPr/>
        </p:nvSpPr>
        <p:spPr>
          <a:xfrm rot="1036314">
            <a:off x="8687072" y="4561371"/>
            <a:ext cx="2608048"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rPr>
              <a:t> FOSHU</a:t>
            </a:r>
            <a:endParaRPr kumimoji="1" lang="en-US" altLang="ja-JP" sz="8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Approval system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FF0000"/>
                </a:solidFill>
                <a:effectLst/>
                <a:uLnTx/>
                <a:uFillTx/>
                <a:latin typeface="MV Boli" panose="02000500030200090000" pitchFamily="2" charset="0"/>
                <a:ea typeface="游ゴシック" panose="020B0400000000000000" pitchFamily="50" charset="-128"/>
                <a:cs typeface="MV Boli" panose="02000500030200090000" pitchFamily="2" charset="0"/>
              </a:rPr>
              <a:t>Clinical study with the food</a:t>
            </a:r>
            <a:r>
              <a:rPr kumimoji="1" lang="en-US" altLang="ja-JP" sz="1600" b="1" i="1" u="none" strike="noStrike" kern="1200" cap="none" spc="0" normalizeH="0" baseline="0" noProof="0" dirty="0">
                <a:ln>
                  <a:noFill/>
                </a:ln>
                <a:solidFill>
                  <a:srgbClr val="FF0000"/>
                </a:solidFill>
                <a:effectLst/>
                <a:uLnTx/>
                <a:uFillTx/>
                <a:latin typeface="MV Boli" panose="02000500030200090000" pitchFamily="2" charset="0"/>
                <a:ea typeface="游ゴシック" panose="020B0400000000000000" pitchFamily="50" charset="-128"/>
                <a:cs typeface="MV Boli" panose="02000500030200090000" pitchFamily="2"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needs time and cost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     ……</a:t>
            </a:r>
          </a:p>
        </p:txBody>
      </p:sp>
      <p:pic>
        <p:nvPicPr>
          <p:cNvPr id="5" name="図 4">
            <a:extLst>
              <a:ext uri="{FF2B5EF4-FFF2-40B4-BE49-F238E27FC236}">
                <a16:creationId xmlns:a16="http://schemas.microsoft.com/office/drawing/2014/main" id="{90382106-6A21-44B5-06D0-46566805DABB}"/>
              </a:ext>
            </a:extLst>
          </p:cNvPr>
          <p:cNvPicPr>
            <a:picLocks noChangeAspect="1"/>
          </p:cNvPicPr>
          <p:nvPr/>
        </p:nvPicPr>
        <p:blipFill>
          <a:blip r:embed="rId5"/>
          <a:stretch>
            <a:fillRect/>
          </a:stretch>
        </p:blipFill>
        <p:spPr>
          <a:xfrm>
            <a:off x="5523456" y="4290363"/>
            <a:ext cx="1373298" cy="1355692"/>
          </a:xfrm>
          <a:prstGeom prst="rect">
            <a:avLst/>
          </a:prstGeom>
        </p:spPr>
      </p:pic>
      <p:sp>
        <p:nvSpPr>
          <p:cNvPr id="8" name="テキスト ボックス 7">
            <a:extLst>
              <a:ext uri="{FF2B5EF4-FFF2-40B4-BE49-F238E27FC236}">
                <a16:creationId xmlns:a16="http://schemas.microsoft.com/office/drawing/2014/main" id="{2170BE8B-2487-FF0D-49BC-17BDF68636CA}"/>
              </a:ext>
            </a:extLst>
          </p:cNvPr>
          <p:cNvSpPr txBox="1"/>
          <p:nvPr/>
        </p:nvSpPr>
        <p:spPr>
          <a:xfrm>
            <a:off x="5421453" y="5822937"/>
            <a:ext cx="1723237" cy="369332"/>
          </a:xfrm>
          <a:prstGeom prst="rect">
            <a:avLst/>
          </a:prstGeom>
          <a:noFill/>
        </p:spPr>
        <p:txBody>
          <a:bodyPr wrap="square" rtlCol="0">
            <a:spAutoFit/>
          </a:bodyPr>
          <a:lstStyle/>
          <a:p>
            <a:r>
              <a:rPr kumimoji="1" lang="en-US" altLang="ja-JP" b="1" dirty="0">
                <a:solidFill>
                  <a:srgbClr val="0000FF"/>
                </a:solidFill>
              </a:rPr>
              <a:t>FOSHU mark</a:t>
            </a:r>
            <a:endParaRPr kumimoji="1" lang="ja-JP" altLang="en-US" b="1" dirty="0">
              <a:solidFill>
                <a:srgbClr val="0000FF"/>
              </a:solidFill>
            </a:endParaRPr>
          </a:p>
        </p:txBody>
      </p:sp>
    </p:spTree>
    <p:extLst>
      <p:ext uri="{BB962C8B-B14F-4D97-AF65-F5344CB8AC3E}">
        <p14:creationId xmlns:p14="http://schemas.microsoft.com/office/powerpoint/2010/main" val="95994482"/>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32B986-4794-B2B4-BD0B-B027913DA5E0}"/>
              </a:ext>
            </a:extLst>
          </p:cNvPr>
          <p:cNvSpPr>
            <a:spLocks noGrp="1"/>
          </p:cNvSpPr>
          <p:nvPr>
            <p:ph type="title"/>
          </p:nvPr>
        </p:nvSpPr>
        <p:spPr>
          <a:xfrm>
            <a:off x="0" y="0"/>
            <a:ext cx="12192000" cy="541325"/>
          </a:xfrm>
          <a:solidFill>
            <a:schemeClr val="accent6">
              <a:lumMod val="20000"/>
              <a:lumOff val="80000"/>
            </a:schemeClr>
          </a:solidFill>
        </p:spPr>
        <p:txBody>
          <a:bodyPr>
            <a:normAutofit/>
          </a:bodyPr>
          <a:lstStyle/>
          <a:p>
            <a:r>
              <a:rPr lang="en-US" altLang="ja-JP" sz="2000" b="1" dirty="0">
                <a:latin typeface="Arial" panose="020B0604020202020204" pitchFamily="34" charset="0"/>
                <a:cs typeface="Arial" panose="020B0604020202020204" pitchFamily="34" charset="0"/>
              </a:rPr>
              <a:t>Application for </a:t>
            </a:r>
            <a:r>
              <a:rPr lang="en-US" altLang="ja-JP" sz="2400" b="1" dirty="0">
                <a:latin typeface="Arial" panose="020B0604020202020204" pitchFamily="34" charset="0"/>
                <a:cs typeface="Arial" panose="020B0604020202020204" pitchFamily="34" charset="0"/>
              </a:rPr>
              <a:t>FOSHU </a:t>
            </a:r>
            <a:r>
              <a:rPr lang="ja-JP" altLang="en-US" sz="2400" b="1" dirty="0">
                <a:latin typeface="Arial" panose="020B0604020202020204" pitchFamily="34" charset="0"/>
                <a:cs typeface="Arial" panose="020B0604020202020204" pitchFamily="34" charset="0"/>
              </a:rPr>
              <a:t> </a:t>
            </a:r>
            <a:r>
              <a:rPr lang="en-US" altLang="ja-JP" sz="2000" b="1" dirty="0">
                <a:latin typeface="Arial" panose="020B0604020202020204" pitchFamily="34" charset="0"/>
                <a:cs typeface="Arial" panose="020B0604020202020204" pitchFamily="34" charset="0"/>
              </a:rPr>
              <a:t>- Main requirements that must be clarified by the applicant -</a:t>
            </a:r>
            <a:endParaRPr kumimoji="1" lang="ja-JP" altLang="en-US" sz="2000" dirty="0"/>
          </a:p>
        </p:txBody>
      </p:sp>
      <p:sp>
        <p:nvSpPr>
          <p:cNvPr id="4" name="スライド番号プレースホルダー 3">
            <a:extLst>
              <a:ext uri="{FF2B5EF4-FFF2-40B4-BE49-F238E27FC236}">
                <a16:creationId xmlns:a16="http://schemas.microsoft.com/office/drawing/2014/main" id="{D891630B-23B7-8FDD-143C-F1149A220F77}"/>
              </a:ext>
            </a:extLst>
          </p:cNvPr>
          <p:cNvSpPr>
            <a:spLocks noGrp="1"/>
          </p:cNvSpPr>
          <p:nvPr>
            <p:ph type="sldNum" sz="quarter" idx="12"/>
          </p:nvPr>
        </p:nvSpPr>
        <p:spPr>
          <a:xfrm>
            <a:off x="9448798" y="6492875"/>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5" name="正方形/長方形 4">
            <a:extLst>
              <a:ext uri="{FF2B5EF4-FFF2-40B4-BE49-F238E27FC236}">
                <a16:creationId xmlns:a16="http://schemas.microsoft.com/office/drawing/2014/main" id="{E5B5D096-7577-9F60-4BEE-F755940A8F36}"/>
              </a:ext>
            </a:extLst>
          </p:cNvPr>
          <p:cNvSpPr/>
          <p:nvPr/>
        </p:nvSpPr>
        <p:spPr>
          <a:xfrm>
            <a:off x="180443" y="792469"/>
            <a:ext cx="2924861" cy="872179"/>
          </a:xfrm>
          <a:prstGeom prst="rect">
            <a:avLst/>
          </a:prstGeom>
          <a:solidFill>
            <a:srgbClr val="E4781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rPr>
              <a:t>Functional </a:t>
            </a:r>
            <a:r>
              <a:rPr kumimoji="1" lang="en-US" altLang="ja-JP" sz="2400" b="1" i="0" u="dbl" strike="noStrike" kern="1200" cap="none" spc="0" normalizeH="0" baseline="0" noProof="0" dirty="0">
                <a:ln>
                  <a:noFill/>
                </a:ln>
                <a:solidFill>
                  <a:prstClr val="white"/>
                </a:solidFill>
                <a:effectLst/>
                <a:uLnTx/>
                <a:uFill>
                  <a:solidFill>
                    <a:prstClr val="white"/>
                  </a:solidFill>
                </a:uFill>
                <a:latin typeface="Arial" panose="020B0604020202020204" pitchFamily="34" charset="0"/>
                <a:ea typeface="游ゴシック" panose="020B0400000000000000" pitchFamily="50" charset="-128"/>
                <a:cs typeface="Arial" panose="020B0604020202020204" pitchFamily="34" charset="0"/>
              </a:rPr>
              <a:t>Food </a:t>
            </a:r>
            <a:r>
              <a:rPr kumimoji="1" lang="en-US" altLang="ja-JP" sz="2400" b="1" i="0" u="none" strike="noStrike" kern="1200" cap="none" spc="0" normalizeH="0" baseline="0" noProof="0" dirty="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rPr>
              <a:t>aiming for FOSHU</a:t>
            </a:r>
            <a:endParaRPr kumimoji="1" lang="ja-JP" altLang="en-US" sz="2400" b="1" i="0" u="none" strike="noStrike" kern="1200" cap="none" spc="0" normalizeH="0" baseline="0" noProof="0" dirty="0">
              <a:ln>
                <a:noFill/>
              </a:ln>
              <a:solidFill>
                <a:prstClr val="white"/>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6" name="正方形/長方形 5">
            <a:extLst>
              <a:ext uri="{FF2B5EF4-FFF2-40B4-BE49-F238E27FC236}">
                <a16:creationId xmlns:a16="http://schemas.microsoft.com/office/drawing/2014/main" id="{E0E5EF5E-2082-3FB1-227C-58095EBAC53D}"/>
              </a:ext>
            </a:extLst>
          </p:cNvPr>
          <p:cNvSpPr/>
          <p:nvPr/>
        </p:nvSpPr>
        <p:spPr>
          <a:xfrm>
            <a:off x="4022750" y="622880"/>
            <a:ext cx="3072385" cy="1419943"/>
          </a:xfrm>
          <a:prstGeom prst="rect">
            <a:avLst/>
          </a:prstGeom>
          <a:solidFill>
            <a:srgbClr val="F7E1F4"/>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0066FF"/>
                </a:solidFill>
                <a:effectLst/>
                <a:uLnTx/>
                <a:uFillTx/>
                <a:latin typeface="Arial" panose="020B0604020202020204" pitchFamily="34" charset="0"/>
                <a:ea typeface="游ゴシック" panose="020B0400000000000000" pitchFamily="50" charset="-128"/>
                <a:cs typeface="Arial" panose="020B0604020202020204" pitchFamily="34" charset="0"/>
              </a:rPr>
              <a:t>Efficacy and Safety</a:t>
            </a:r>
            <a:endParaRPr kumimoji="1" lang="en-US" altLang="ja-JP" sz="1800" b="1" i="0" u="none" strike="noStrike" kern="1200" cap="none" spc="0" normalizeH="0" baseline="0" noProof="0" dirty="0">
              <a:ln>
                <a:noFill/>
              </a:ln>
              <a:solidFill>
                <a:srgbClr val="0066FF"/>
              </a:solidFill>
              <a:effectLst/>
              <a:uLnTx/>
              <a:uFillTx/>
              <a:latin typeface="Arial" panose="020B0604020202020204" pitchFamily="34" charset="0"/>
              <a:ea typeface="游ゴシック" panose="020B0400000000000000"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1"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In vitro</a:t>
            </a: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animal studies, and </a:t>
            </a:r>
            <a:r>
              <a:rPr kumimoji="1" lang="en-US" altLang="ja-JP" sz="18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human clinical studies using the </a:t>
            </a:r>
            <a:r>
              <a:rPr kumimoji="1" lang="en-US" altLang="ja-JP" sz="1800" b="1" i="0" u="sng"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food</a:t>
            </a:r>
            <a:endParaRPr kumimoji="1" lang="ja-JP" altLang="en-US" sz="18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8" name="正方形/長方形 7">
            <a:extLst>
              <a:ext uri="{FF2B5EF4-FFF2-40B4-BE49-F238E27FC236}">
                <a16:creationId xmlns:a16="http://schemas.microsoft.com/office/drawing/2014/main" id="{9C7CC735-7E29-5FFD-10A3-8AFDD92E62DB}"/>
              </a:ext>
            </a:extLst>
          </p:cNvPr>
          <p:cNvSpPr/>
          <p:nvPr/>
        </p:nvSpPr>
        <p:spPr>
          <a:xfrm>
            <a:off x="3696615" y="2388673"/>
            <a:ext cx="3490570" cy="716611"/>
          </a:xfrm>
          <a:prstGeom prst="rect">
            <a:avLst/>
          </a:prstGeom>
          <a:solidFill>
            <a:srgbClr val="FCEAE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0066FF"/>
                </a:solidFill>
                <a:effectLst/>
                <a:uLnTx/>
                <a:uFillTx/>
                <a:latin typeface="Arial" panose="020B0604020202020204" pitchFamily="34" charset="0"/>
                <a:ea typeface="游ゴシック" panose="020B0400000000000000" pitchFamily="50" charset="-128"/>
                <a:cs typeface="Arial" panose="020B0604020202020204" pitchFamily="34" charset="0"/>
              </a:rPr>
              <a:t>Mechanism of action</a:t>
            </a:r>
            <a:endParaRPr kumimoji="1" lang="en-US" altLang="ja-JP" sz="1800" b="1" i="0" u="none" strike="noStrike" kern="1200" cap="none" spc="0" normalizeH="0" baseline="0" noProof="0" dirty="0">
              <a:ln>
                <a:noFill/>
              </a:ln>
              <a:solidFill>
                <a:srgbClr val="0066FF"/>
              </a:solidFill>
              <a:effectLst/>
              <a:uLnTx/>
              <a:uFillTx/>
              <a:latin typeface="Arial" panose="020B0604020202020204" pitchFamily="34" charset="0"/>
              <a:ea typeface="游ゴシック" panose="020B0400000000000000"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1"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In vitro </a:t>
            </a: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and animal studies</a:t>
            </a:r>
            <a:endParaRPr kumimoji="1" lang="ja-JP" altLang="en-US"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正方形/長方形 9">
            <a:extLst>
              <a:ext uri="{FF2B5EF4-FFF2-40B4-BE49-F238E27FC236}">
                <a16:creationId xmlns:a16="http://schemas.microsoft.com/office/drawing/2014/main" id="{EF9A3104-2D1A-95BD-FFC0-481EDE1D1D66}"/>
              </a:ext>
            </a:extLst>
          </p:cNvPr>
          <p:cNvSpPr/>
          <p:nvPr/>
        </p:nvSpPr>
        <p:spPr>
          <a:xfrm>
            <a:off x="120702" y="2385650"/>
            <a:ext cx="3346703" cy="981152"/>
          </a:xfrm>
          <a:prstGeom prst="rect">
            <a:avLst/>
          </a:prstGeom>
          <a:solidFill>
            <a:schemeClr val="tx2">
              <a:lumMod val="10000"/>
              <a:lumOff val="9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0066FF"/>
                </a:solidFill>
                <a:effectLst/>
                <a:uLnTx/>
                <a:uFillTx/>
                <a:latin typeface="Arial" panose="020B0604020202020204" pitchFamily="34" charset="0"/>
                <a:ea typeface="游ゴシック" panose="020B0400000000000000" pitchFamily="50" charset="-128"/>
                <a:cs typeface="Arial" panose="020B0604020202020204" pitchFamily="34" charset="0"/>
              </a:rPr>
              <a:t>Identification of functional ingredient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Chemical experiments</a:t>
            </a:r>
            <a:endParaRPr kumimoji="1" lang="ja-JP" altLang="en-US"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cxnSp>
        <p:nvCxnSpPr>
          <p:cNvPr id="12" name="直線コネクタ 11">
            <a:extLst>
              <a:ext uri="{FF2B5EF4-FFF2-40B4-BE49-F238E27FC236}">
                <a16:creationId xmlns:a16="http://schemas.microsoft.com/office/drawing/2014/main" id="{73E882D0-2924-AB26-8AE6-51B33FB0CDCC}"/>
              </a:ext>
            </a:extLst>
          </p:cNvPr>
          <p:cNvCxnSpPr>
            <a:cxnSpLocks/>
          </p:cNvCxnSpPr>
          <p:nvPr/>
        </p:nvCxnSpPr>
        <p:spPr>
          <a:xfrm>
            <a:off x="438914" y="3035068"/>
            <a:ext cx="2731008" cy="0"/>
          </a:xfrm>
          <a:prstGeom prst="line">
            <a:avLst/>
          </a:prstGeom>
        </p:spPr>
        <p:style>
          <a:lnRef idx="2">
            <a:schemeClr val="dk1"/>
          </a:lnRef>
          <a:fillRef idx="0">
            <a:schemeClr val="dk1"/>
          </a:fillRef>
          <a:effectRef idx="1">
            <a:schemeClr val="dk1"/>
          </a:effectRef>
          <a:fontRef idx="minor">
            <a:schemeClr val="tx1"/>
          </a:fontRef>
        </p:style>
      </p:cxnSp>
      <p:cxnSp>
        <p:nvCxnSpPr>
          <p:cNvPr id="13" name="直線コネクタ 12">
            <a:extLst>
              <a:ext uri="{FF2B5EF4-FFF2-40B4-BE49-F238E27FC236}">
                <a16:creationId xmlns:a16="http://schemas.microsoft.com/office/drawing/2014/main" id="{3EB8B73A-1BFE-A280-5E54-4CB3DFEF0298}"/>
              </a:ext>
            </a:extLst>
          </p:cNvPr>
          <p:cNvCxnSpPr>
            <a:cxnSpLocks/>
          </p:cNvCxnSpPr>
          <p:nvPr/>
        </p:nvCxnSpPr>
        <p:spPr>
          <a:xfrm>
            <a:off x="3804516" y="2780240"/>
            <a:ext cx="3290619" cy="0"/>
          </a:xfrm>
          <a:prstGeom prst="line">
            <a:avLst/>
          </a:prstGeom>
        </p:spPr>
        <p:style>
          <a:lnRef idx="2">
            <a:schemeClr val="dk1"/>
          </a:lnRef>
          <a:fillRef idx="0">
            <a:schemeClr val="dk1"/>
          </a:fillRef>
          <a:effectRef idx="1">
            <a:schemeClr val="dk1"/>
          </a:effectRef>
          <a:fontRef idx="minor">
            <a:schemeClr val="tx1"/>
          </a:fontRef>
        </p:style>
      </p:cxnSp>
      <p:sp>
        <p:nvSpPr>
          <p:cNvPr id="17" name="吹き出し: 四角形 16">
            <a:extLst>
              <a:ext uri="{FF2B5EF4-FFF2-40B4-BE49-F238E27FC236}">
                <a16:creationId xmlns:a16="http://schemas.microsoft.com/office/drawing/2014/main" id="{74DF3685-1F5C-B052-E537-EAB2E4E25970}"/>
              </a:ext>
            </a:extLst>
          </p:cNvPr>
          <p:cNvSpPr/>
          <p:nvPr/>
        </p:nvSpPr>
        <p:spPr>
          <a:xfrm>
            <a:off x="120702" y="3657127"/>
            <a:ext cx="3346703" cy="1812544"/>
          </a:xfrm>
          <a:prstGeom prst="wedgeRectCallout">
            <a:avLst>
              <a:gd name="adj1" fmla="val -22176"/>
              <a:gd name="adj2" fmla="val -62665"/>
            </a:avLst>
          </a:prstGeom>
          <a:solidFill>
            <a:srgbClr val="EFF9FF"/>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Establishment of quantitative test methods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Guarantee of the content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Physical and chemical properties as food constituents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Clarification of raw material and ingredients</a:t>
            </a:r>
            <a:endParaRPr kumimoji="1" lang="ja-JP" altLang="en-US"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9" name="吹き出し: 四角形 18">
            <a:extLst>
              <a:ext uri="{FF2B5EF4-FFF2-40B4-BE49-F238E27FC236}">
                <a16:creationId xmlns:a16="http://schemas.microsoft.com/office/drawing/2014/main" id="{ABFF7BCC-426F-6889-613B-30FFF3CD77DD}"/>
              </a:ext>
            </a:extLst>
          </p:cNvPr>
          <p:cNvSpPr/>
          <p:nvPr/>
        </p:nvSpPr>
        <p:spPr>
          <a:xfrm>
            <a:off x="3749041" y="3460235"/>
            <a:ext cx="3401567" cy="2009436"/>
          </a:xfrm>
          <a:prstGeom prst="wedgeRectCallout">
            <a:avLst>
              <a:gd name="adj1" fmla="val -23036"/>
              <a:gd name="adj2" fmla="val -64003"/>
            </a:avLst>
          </a:prstGeom>
          <a:solidFill>
            <a:srgbClr val="FDF0E9"/>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Absorbability in the digestive tract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Internal kinetics (absorption, metabolism, excretion, and accumulation in the body)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Mechanism of action (Based on the latest information and experimental methods</a:t>
            </a:r>
            <a:r>
              <a:rPr kumimoji="1" lang="ja-JP" altLang="en-US"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a:t>
            </a:r>
          </a:p>
        </p:txBody>
      </p:sp>
      <p:cxnSp>
        <p:nvCxnSpPr>
          <p:cNvPr id="23" name="直線コネクタ 22">
            <a:extLst>
              <a:ext uri="{FF2B5EF4-FFF2-40B4-BE49-F238E27FC236}">
                <a16:creationId xmlns:a16="http://schemas.microsoft.com/office/drawing/2014/main" id="{553010B5-8E30-6F21-9CE3-85D2D49D4AE4}"/>
              </a:ext>
            </a:extLst>
          </p:cNvPr>
          <p:cNvCxnSpPr/>
          <p:nvPr/>
        </p:nvCxnSpPr>
        <p:spPr>
          <a:xfrm>
            <a:off x="4267201" y="1120312"/>
            <a:ext cx="2765145" cy="0"/>
          </a:xfrm>
          <a:prstGeom prst="line">
            <a:avLst/>
          </a:prstGeom>
        </p:spPr>
        <p:style>
          <a:lnRef idx="2">
            <a:schemeClr val="dk1"/>
          </a:lnRef>
          <a:fillRef idx="0">
            <a:schemeClr val="dk1"/>
          </a:fillRef>
          <a:effectRef idx="1">
            <a:schemeClr val="dk1"/>
          </a:effectRef>
          <a:fontRef idx="minor">
            <a:schemeClr val="tx1"/>
          </a:fontRef>
        </p:style>
      </p:cxnSp>
      <p:sp>
        <p:nvSpPr>
          <p:cNvPr id="24" name="吹き出し: 四角形 23">
            <a:extLst>
              <a:ext uri="{FF2B5EF4-FFF2-40B4-BE49-F238E27FC236}">
                <a16:creationId xmlns:a16="http://schemas.microsoft.com/office/drawing/2014/main" id="{DC1E4BB8-6839-8F48-1644-E871F29A3C10}"/>
              </a:ext>
            </a:extLst>
          </p:cNvPr>
          <p:cNvSpPr/>
          <p:nvPr/>
        </p:nvSpPr>
        <p:spPr>
          <a:xfrm>
            <a:off x="7549287" y="1099454"/>
            <a:ext cx="4462269" cy="1566964"/>
          </a:xfrm>
          <a:prstGeom prst="wedgeRectCallout">
            <a:avLst>
              <a:gd name="adj1" fmla="val -69857"/>
              <a:gd name="adj2" fmla="val -25310"/>
            </a:avLst>
          </a:prstGeom>
          <a:solidFill>
            <a:srgbClr val="FBEFF9"/>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Subjects (Health condition, sex, age, number of subjects, etc.)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Ingestion method (Duration and dosage, etc.)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Study design (Appropriateness of the design, generally </a:t>
            </a: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RCT</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a:t>
            </a:r>
            <a:endParaRPr kumimoji="1" lang="ja-JP" altLang="en-US"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5" name="左中かっこ 24">
            <a:extLst>
              <a:ext uri="{FF2B5EF4-FFF2-40B4-BE49-F238E27FC236}">
                <a16:creationId xmlns:a16="http://schemas.microsoft.com/office/drawing/2014/main" id="{50DB365A-9FDE-D8CA-821D-3E48C32B3984}"/>
              </a:ext>
            </a:extLst>
          </p:cNvPr>
          <p:cNvSpPr/>
          <p:nvPr/>
        </p:nvSpPr>
        <p:spPr>
          <a:xfrm rot="16200000">
            <a:off x="5918527" y="-345614"/>
            <a:ext cx="370793" cy="11934749"/>
          </a:xfrm>
          <a:prstGeom prst="leftBrace">
            <a:avLst>
              <a:gd name="adj1" fmla="val 61808"/>
              <a:gd name="adj2" fmla="val 50015"/>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
        <p:nvSpPr>
          <p:cNvPr id="26" name="正方形/長方形 25">
            <a:extLst>
              <a:ext uri="{FF2B5EF4-FFF2-40B4-BE49-F238E27FC236}">
                <a16:creationId xmlns:a16="http://schemas.microsoft.com/office/drawing/2014/main" id="{6CCB7536-BD7F-5DDD-F048-E936E92085BB}"/>
              </a:ext>
            </a:extLst>
          </p:cNvPr>
          <p:cNvSpPr/>
          <p:nvPr/>
        </p:nvSpPr>
        <p:spPr>
          <a:xfrm>
            <a:off x="158495" y="5908759"/>
            <a:ext cx="11890855" cy="47305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FFFF00"/>
                </a:solidFill>
                <a:effectLst/>
                <a:uLnTx/>
                <a:uFillTx/>
                <a:latin typeface="Arial" panose="020B0604020202020204" pitchFamily="34" charset="0"/>
                <a:ea typeface="游ゴシック" panose="020B0400000000000000" pitchFamily="50" charset="-128"/>
                <a:cs typeface="Arial" panose="020B0604020202020204" pitchFamily="34" charset="0"/>
              </a:rPr>
              <a:t>Approved after deliberation by the CAA and the FSC (Food Safety Commission).  </a:t>
            </a:r>
          </a:p>
        </p:txBody>
      </p:sp>
      <p:sp>
        <p:nvSpPr>
          <p:cNvPr id="30" name="正方形/長方形 29">
            <a:extLst>
              <a:ext uri="{FF2B5EF4-FFF2-40B4-BE49-F238E27FC236}">
                <a16:creationId xmlns:a16="http://schemas.microsoft.com/office/drawing/2014/main" id="{074A6EAC-4BA1-94A2-CABB-036FD56F82DB}"/>
              </a:ext>
            </a:extLst>
          </p:cNvPr>
          <p:cNvSpPr/>
          <p:nvPr/>
        </p:nvSpPr>
        <p:spPr>
          <a:xfrm>
            <a:off x="7944305" y="3681471"/>
            <a:ext cx="4067251" cy="1566964"/>
          </a:xfrm>
          <a:prstGeom prst="rect">
            <a:avLst/>
          </a:prstGeom>
          <a:solidFill>
            <a:schemeClr val="bg1">
              <a:lumMod val="95000"/>
            </a:schemeClr>
          </a:solidFill>
          <a:ln w="9525">
            <a:solidFill>
              <a:schemeClr val="tx1"/>
            </a:solidFill>
            <a:prstDash val="sysDash"/>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Four kinds of FOSHU (2001~)</a:t>
            </a:r>
          </a:p>
          <a:p>
            <a:pPr marL="360363"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600" b="1" i="0" u="none" strike="noStrike" kern="1200" cap="none" spc="0" normalizeH="0" baseline="0" noProof="0" dirty="0">
                <a:ln>
                  <a:noFill/>
                </a:ln>
                <a:solidFill>
                  <a:srgbClr val="0000FF"/>
                </a:solidFill>
                <a:effectLst/>
                <a:uLnTx/>
                <a:uFillTx/>
                <a:latin typeface="Arial" panose="020B0604020202020204" pitchFamily="34" charset="0"/>
                <a:ea typeface="游ゴシック" panose="020B0400000000000000" pitchFamily="50" charset="-128"/>
                <a:cs typeface="Arial" panose="020B0604020202020204" pitchFamily="34" charset="0"/>
              </a:rPr>
              <a:t>Ordinary</a:t>
            </a:r>
            <a:r>
              <a:rPr kumimoji="1" lang="en-US" altLang="ja-JP" sz="1600" b="0" i="0" u="none" strike="noStrike" kern="1200" cap="none" spc="0" normalizeH="0" baseline="0" noProof="0" dirty="0">
                <a:ln>
                  <a:noFill/>
                </a:ln>
                <a:solidFill>
                  <a:srgbClr val="0000FF"/>
                </a:solidFill>
                <a:effectLst/>
                <a:uLnTx/>
                <a:uFillTx/>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FOSHU</a:t>
            </a:r>
          </a:p>
          <a:p>
            <a:pPr marL="360363"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600" b="1" i="0" u="none" strike="noStrike" kern="1200" cap="none" spc="0" normalizeH="0" baseline="0" noProof="0" dirty="0">
                <a:ln>
                  <a:noFill/>
                </a:ln>
                <a:solidFill>
                  <a:srgbClr val="0000FF"/>
                </a:solidFill>
                <a:effectLst/>
                <a:uLnTx/>
                <a:uFillTx/>
                <a:latin typeface="Arial" panose="020B0604020202020204" pitchFamily="34" charset="0"/>
                <a:ea typeface="游ゴシック" panose="020B0400000000000000" pitchFamily="50" charset="-128"/>
                <a:cs typeface="Arial" panose="020B0604020202020204" pitchFamily="34" charset="0"/>
              </a:rPr>
              <a:t>Standardized</a:t>
            </a:r>
            <a:r>
              <a:rPr kumimoji="1" lang="en-US" altLang="ja-JP" sz="1600" b="1"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FOSHU</a:t>
            </a:r>
          </a:p>
          <a:p>
            <a:pPr marL="360363"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600" b="1" i="0" u="none" strike="noStrike" kern="1200" cap="none" spc="0" normalizeH="0" baseline="0" noProof="0" dirty="0">
                <a:ln>
                  <a:noFill/>
                </a:ln>
                <a:solidFill>
                  <a:srgbClr val="0000FF"/>
                </a:solidFill>
                <a:effectLst/>
                <a:uLnTx/>
                <a:uFillTx/>
                <a:latin typeface="Arial" panose="020B0604020202020204" pitchFamily="34" charset="0"/>
                <a:ea typeface="游ゴシック" panose="020B0400000000000000" pitchFamily="50" charset="-128"/>
                <a:cs typeface="Arial" panose="020B0604020202020204" pitchFamily="34" charset="0"/>
              </a:rPr>
              <a:t>Qualified</a:t>
            </a: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 FOSHU</a:t>
            </a:r>
          </a:p>
          <a:p>
            <a:pPr marL="360363" marR="0" lvl="0" indent="-269875"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6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FOSHU with </a:t>
            </a:r>
            <a:r>
              <a:rPr kumimoji="1" lang="en-US" altLang="ja-JP"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rPr>
              <a:t>Disease Risk Reduction Claims</a:t>
            </a:r>
            <a:endParaRPr kumimoji="1" lang="ja-JP" altLang="en-US" sz="1600" b="1" i="0" u="none" strike="noStrike" kern="1200" cap="none" spc="0" normalizeH="0" baseline="0" noProof="0" dirty="0">
              <a:ln>
                <a:noFill/>
              </a:ln>
              <a:solidFill>
                <a:srgbClr val="FF0000"/>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31" name="テキスト ボックス 30">
            <a:extLst>
              <a:ext uri="{FF2B5EF4-FFF2-40B4-BE49-F238E27FC236}">
                <a16:creationId xmlns:a16="http://schemas.microsoft.com/office/drawing/2014/main" id="{A0450423-6027-EF36-0D98-AA67E399B126}"/>
              </a:ext>
            </a:extLst>
          </p:cNvPr>
          <p:cNvSpPr txBox="1"/>
          <p:nvPr/>
        </p:nvSpPr>
        <p:spPr>
          <a:xfrm>
            <a:off x="4494941" y="6351531"/>
            <a:ext cx="73310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rPr>
              <a:t>Source: </a:t>
            </a:r>
            <a:r>
              <a:rPr kumimoji="1" lang="en-US" altLang="ja-JP" sz="1200" b="0" i="0" u="none" strike="noStrike" kern="1200" cap="none" spc="0" normalizeH="0" baseline="0" noProof="0" dirty="0">
                <a:ln>
                  <a:noFill/>
                </a:ln>
                <a:solidFill>
                  <a:srgbClr val="0D0D0D"/>
                </a:solidFill>
                <a:effectLst/>
                <a:highlight>
                  <a:srgbClr val="FFFFFF"/>
                </a:highlight>
                <a:uLnTx/>
                <a:uFillTx/>
                <a:latin typeface="Söhne"/>
                <a:ea typeface="游ゴシック" panose="020B0400000000000000" pitchFamily="50" charset="-128"/>
                <a:cs typeface="+mn-cs"/>
              </a:rPr>
              <a:t>Lecture Material by Makoto Shimizu (Professor Emeritus at the University of Tokyo) for Health Food Forum February, 2024 organized by ASIW (Association for Health Economics Research and Social Insurance and Welfare</a:t>
            </a:r>
            <a:r>
              <a:rPr kumimoji="1" lang="ja-JP" altLang="en-US" sz="1200" b="0" i="0" u="none" strike="noStrike" kern="1200" cap="none" spc="0" normalizeH="0" baseline="0" noProof="0" dirty="0">
                <a:ln>
                  <a:noFill/>
                </a:ln>
                <a:solidFill>
                  <a:srgbClr val="0D0D0D"/>
                </a:solidFill>
                <a:effectLst/>
                <a:highlight>
                  <a:srgbClr val="FFFFFF"/>
                </a:highlight>
                <a:uLnTx/>
                <a:uFillTx/>
                <a:latin typeface="Söhne"/>
                <a:ea typeface="游ゴシック" panose="020B0400000000000000"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cxnSp>
        <p:nvCxnSpPr>
          <p:cNvPr id="33" name="直線矢印コネクタ 32">
            <a:extLst>
              <a:ext uri="{FF2B5EF4-FFF2-40B4-BE49-F238E27FC236}">
                <a16:creationId xmlns:a16="http://schemas.microsoft.com/office/drawing/2014/main" id="{050DB1D2-D654-2EA2-AA5C-189CCA62678B}"/>
              </a:ext>
            </a:extLst>
          </p:cNvPr>
          <p:cNvCxnSpPr>
            <a:stCxn id="5" idx="3"/>
          </p:cNvCxnSpPr>
          <p:nvPr/>
        </p:nvCxnSpPr>
        <p:spPr>
          <a:xfrm>
            <a:off x="3105304" y="1228559"/>
            <a:ext cx="917446" cy="813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5" name="直線矢印コネクタ 34">
            <a:extLst>
              <a:ext uri="{FF2B5EF4-FFF2-40B4-BE49-F238E27FC236}">
                <a16:creationId xmlns:a16="http://schemas.microsoft.com/office/drawing/2014/main" id="{2B9FE193-5F2D-F617-5B2C-D27EC7CB5A49}"/>
              </a:ext>
            </a:extLst>
          </p:cNvPr>
          <p:cNvCxnSpPr/>
          <p:nvPr/>
        </p:nvCxnSpPr>
        <p:spPr>
          <a:xfrm>
            <a:off x="2810656" y="1664648"/>
            <a:ext cx="1101777" cy="72100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7" name="直線矢印コネクタ 36">
            <a:extLst>
              <a:ext uri="{FF2B5EF4-FFF2-40B4-BE49-F238E27FC236}">
                <a16:creationId xmlns:a16="http://schemas.microsoft.com/office/drawing/2014/main" id="{2EE49130-5DF4-A962-842D-7E1DDA829B0A}"/>
              </a:ext>
            </a:extLst>
          </p:cNvPr>
          <p:cNvCxnSpPr>
            <a:stCxn id="5" idx="2"/>
          </p:cNvCxnSpPr>
          <p:nvPr/>
        </p:nvCxnSpPr>
        <p:spPr>
          <a:xfrm>
            <a:off x="1642874" y="1664648"/>
            <a:ext cx="21034" cy="72100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15" name="図 1">
            <a:extLst>
              <a:ext uri="{FF2B5EF4-FFF2-40B4-BE49-F238E27FC236}">
                <a16:creationId xmlns:a16="http://schemas.microsoft.com/office/drawing/2014/main" id="{EA53817C-FEAE-9620-DE99-FC85F73050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627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6CE8D8-BC8A-7AF5-221B-EB14512BF838}"/>
              </a:ext>
            </a:extLst>
          </p:cNvPr>
          <p:cNvSpPr>
            <a:spLocks noGrp="1"/>
          </p:cNvSpPr>
          <p:nvPr>
            <p:ph type="title"/>
          </p:nvPr>
        </p:nvSpPr>
        <p:spPr>
          <a:xfrm>
            <a:off x="0" y="1"/>
            <a:ext cx="12192000" cy="472190"/>
          </a:xfrm>
          <a:solidFill>
            <a:schemeClr val="accent6">
              <a:lumMod val="20000"/>
              <a:lumOff val="80000"/>
            </a:schemeClr>
          </a:solidFill>
        </p:spPr>
        <p:txBody>
          <a:bodyPr>
            <a:normAutofit/>
          </a:bodyPr>
          <a:lstStyle/>
          <a:p>
            <a:r>
              <a:rPr lang="en-US" altLang="ja-JP" sz="2000" b="1" dirty="0">
                <a:latin typeface="Arial" panose="020B0604020202020204" pitchFamily="34" charset="0"/>
                <a:cs typeface="Arial" panose="020B0604020202020204" pitchFamily="34" charset="0"/>
              </a:rPr>
              <a:t>FOSHU - Functional claims, Food types and Functional ingredients</a:t>
            </a:r>
            <a:endParaRPr kumimoji="1" lang="ja-JP" altLang="en-US" sz="2000" b="1" dirty="0">
              <a:latin typeface="Arial" panose="020B0604020202020204" pitchFamily="34" charset="0"/>
              <a:cs typeface="Arial" panose="020B0604020202020204" pitchFamily="34" charset="0"/>
            </a:endParaRPr>
          </a:p>
        </p:txBody>
      </p:sp>
      <p:graphicFrame>
        <p:nvGraphicFramePr>
          <p:cNvPr id="5" name="コンテンツ プレースホルダー 4">
            <a:extLst>
              <a:ext uri="{FF2B5EF4-FFF2-40B4-BE49-F238E27FC236}">
                <a16:creationId xmlns:a16="http://schemas.microsoft.com/office/drawing/2014/main" id="{9175D3B7-5D1F-5549-B138-89DA6ED2E2C6}"/>
              </a:ext>
            </a:extLst>
          </p:cNvPr>
          <p:cNvGraphicFramePr>
            <a:graphicFrameLocks noGrp="1"/>
          </p:cNvGraphicFramePr>
          <p:nvPr>
            <p:ph idx="1"/>
            <p:extLst>
              <p:ext uri="{D42A27DB-BD31-4B8C-83A1-F6EECF244321}">
                <p14:modId xmlns:p14="http://schemas.microsoft.com/office/powerpoint/2010/main" val="2754906210"/>
              </p:ext>
            </p:extLst>
          </p:nvPr>
        </p:nvGraphicFramePr>
        <p:xfrm>
          <a:off x="118047" y="755120"/>
          <a:ext cx="11955905" cy="5334416"/>
        </p:xfrm>
        <a:graphic>
          <a:graphicData uri="http://schemas.openxmlformats.org/drawingml/2006/table">
            <a:tbl>
              <a:tblPr firstRow="1" bandRow="1">
                <a:tableStyleId>{3B4B98B0-60AC-42C2-AFA5-B58CD77FA1E5}</a:tableStyleId>
              </a:tblPr>
              <a:tblGrid>
                <a:gridCol w="3129457">
                  <a:extLst>
                    <a:ext uri="{9D8B030D-6E8A-4147-A177-3AD203B41FA5}">
                      <a16:colId xmlns:a16="http://schemas.microsoft.com/office/drawing/2014/main" val="3101281104"/>
                    </a:ext>
                  </a:extLst>
                </a:gridCol>
                <a:gridCol w="2077516">
                  <a:extLst>
                    <a:ext uri="{9D8B030D-6E8A-4147-A177-3AD203B41FA5}">
                      <a16:colId xmlns:a16="http://schemas.microsoft.com/office/drawing/2014/main" val="509639016"/>
                    </a:ext>
                  </a:extLst>
                </a:gridCol>
                <a:gridCol w="6748932">
                  <a:extLst>
                    <a:ext uri="{9D8B030D-6E8A-4147-A177-3AD203B41FA5}">
                      <a16:colId xmlns:a16="http://schemas.microsoft.com/office/drawing/2014/main" val="3846548421"/>
                    </a:ext>
                  </a:extLst>
                </a:gridCol>
              </a:tblGrid>
              <a:tr h="370840">
                <a:tc>
                  <a:txBody>
                    <a:bodyPr/>
                    <a:lstStyle/>
                    <a:p>
                      <a:pPr algn="ctr"/>
                      <a:r>
                        <a:rPr kumimoji="1" lang="en-US" altLang="ja-JP" sz="1600" dirty="0">
                          <a:latin typeface="Arial" panose="020B0604020202020204" pitchFamily="34" charset="0"/>
                          <a:cs typeface="Arial" panose="020B0604020202020204" pitchFamily="34" charset="0"/>
                        </a:rPr>
                        <a:t>Functional claim category</a:t>
                      </a:r>
                      <a:endParaRPr kumimoji="1" lang="ja-JP" altLang="en-US" sz="16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400" dirty="0">
                          <a:latin typeface="Arial" panose="020B0604020202020204" pitchFamily="34" charset="0"/>
                          <a:cs typeface="Arial" panose="020B0604020202020204" pitchFamily="34" charset="0"/>
                        </a:rPr>
                        <a:t>Examples of food type</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400" dirty="0">
                          <a:latin typeface="Arial" panose="020B0604020202020204" pitchFamily="34" charset="0"/>
                          <a:cs typeface="Arial" panose="020B0604020202020204" pitchFamily="34" charset="0"/>
                        </a:rPr>
                        <a:t>Examples of functional ingredients</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977568"/>
                  </a:ext>
                </a:extLst>
              </a:tr>
              <a:tr h="479280">
                <a:tc>
                  <a:txBody>
                    <a:bodyPr/>
                    <a:lstStyle/>
                    <a:p>
                      <a:r>
                        <a:rPr kumimoji="1" lang="en-US" altLang="ja-JP" sz="1600" b="1" dirty="0">
                          <a:solidFill>
                            <a:srgbClr val="C00000"/>
                          </a:solidFill>
                          <a:latin typeface="Arial" panose="020B0604020202020204" pitchFamily="34" charset="0"/>
                          <a:cs typeface="Arial" panose="020B0604020202020204" pitchFamily="34" charset="0"/>
                        </a:rPr>
                        <a:t>Promotes gut health</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Powdered soft drink, Probiotic drink</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Dietary fiber, Oligosaccharide, bacteria</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4959928"/>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Promotes tooth and gum health</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Chewing gum</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Sugar alcohol, tea polyphenol, milk protein digests, </a:t>
                      </a:r>
                      <a:r>
                        <a:rPr kumimoji="1" lang="en-US" altLang="ja-JP" sz="1400" dirty="0" err="1">
                          <a:latin typeface="Arial" panose="020B0604020202020204" pitchFamily="34" charset="0"/>
                          <a:cs typeface="Arial" panose="020B0604020202020204" pitchFamily="34" charset="0"/>
                        </a:rPr>
                        <a:t>funoran</a:t>
                      </a:r>
                      <a:r>
                        <a:rPr kumimoji="1" lang="en-US" altLang="ja-JP" sz="1400" dirty="0">
                          <a:latin typeface="Arial" panose="020B0604020202020204" pitchFamily="34" charset="0"/>
                          <a:cs typeface="Arial" panose="020B0604020202020204" pitchFamily="34" charset="0"/>
                        </a:rPr>
                        <a:t>, isoflavone, calcium, </a:t>
                      </a:r>
                      <a:r>
                        <a:rPr kumimoji="1" lang="en-US" altLang="ja-JP" sz="1400" dirty="0" err="1">
                          <a:latin typeface="Arial" panose="020B0604020202020204" pitchFamily="34" charset="0"/>
                          <a:cs typeface="Arial" panose="020B0604020202020204" pitchFamily="34" charset="0"/>
                        </a:rPr>
                        <a:t>macrocarpal</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0004853"/>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Enhances mineral absorption</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Soft drink</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Casein </a:t>
                      </a:r>
                      <a:r>
                        <a:rPr kumimoji="1" lang="en-US" altLang="ja-JP" sz="1400" dirty="0" err="1">
                          <a:latin typeface="Arial" panose="020B0604020202020204" pitchFamily="34" charset="0"/>
                          <a:cs typeface="Arial" panose="020B0604020202020204" pitchFamily="34" charset="0"/>
                        </a:rPr>
                        <a:t>phosphopeptide</a:t>
                      </a:r>
                      <a:r>
                        <a:rPr kumimoji="1" lang="en-US" altLang="ja-JP" sz="1400" dirty="0">
                          <a:latin typeface="Arial" panose="020B0604020202020204" pitchFamily="34" charset="0"/>
                          <a:cs typeface="Arial" panose="020B0604020202020204" pitchFamily="34" charset="0"/>
                        </a:rPr>
                        <a:t>, oligo saccharide, poly γ-glutamic acid, </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8574941"/>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Promotes bone health and strength</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Soft drink, Fermented soybeans</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Milk basic protein, isoflavone, vitamin K2</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6880795"/>
                  </a:ext>
                </a:extLst>
              </a:tr>
              <a:tr h="386496">
                <a:tc>
                  <a:txBody>
                    <a:bodyPr/>
                    <a:lstStyle/>
                    <a:p>
                      <a:r>
                        <a:rPr kumimoji="1" lang="en-US" altLang="ja-JP" sz="1600" b="1" dirty="0">
                          <a:solidFill>
                            <a:srgbClr val="C00000"/>
                          </a:solidFill>
                          <a:latin typeface="Arial" panose="020B0604020202020204" pitchFamily="34" charset="0"/>
                          <a:cs typeface="Arial" panose="020B0604020202020204" pitchFamily="34" charset="0"/>
                        </a:rPr>
                        <a:t>Alleviates skin drying</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Soft drink</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Glucosylceramide</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4121613"/>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Lowers blood pressure</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Soft drink, Compressed tablet candy</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Food protein-derived peptide, γ-aminobutyrate, acetic acid, chlorogenic acid, glucosyl hesperidin, quercetin, glycoside</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3427011"/>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Reduces blood glucose levels</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Soft drink, Green tea-based drink </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Indigestible dextrin, indigestible </a:t>
                      </a:r>
                      <a:r>
                        <a:rPr kumimoji="1" lang="en-US" altLang="ja-JP" sz="1400" dirty="0" err="1">
                          <a:latin typeface="Arial" panose="020B0604020202020204" pitchFamily="34" charset="0"/>
                          <a:cs typeface="Arial" panose="020B0604020202020204" pitchFamily="34" charset="0"/>
                        </a:rPr>
                        <a:t>recrystalized</a:t>
                      </a:r>
                      <a:r>
                        <a:rPr kumimoji="1" lang="en-US" altLang="ja-JP" sz="1400" dirty="0">
                          <a:latin typeface="Arial" panose="020B0604020202020204" pitchFamily="34" charset="0"/>
                          <a:cs typeface="Arial" panose="020B0604020202020204" pitchFamily="34" charset="0"/>
                        </a:rPr>
                        <a:t> amylose, wheat albumin, tea polyphenol, arabinose, </a:t>
                      </a:r>
                      <a:r>
                        <a:rPr kumimoji="1" lang="en-US" altLang="ja-JP" sz="1400" dirty="0" err="1">
                          <a:latin typeface="Arial" panose="020B0604020202020204" pitchFamily="34" charset="0"/>
                          <a:cs typeface="Arial" panose="020B0604020202020204" pitchFamily="34" charset="0"/>
                        </a:rPr>
                        <a:t>thiocyclitol</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6446446"/>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Reduce blood cholesterol levels</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Powdered soft drink, Processed soy milk</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Soybean protein, chitosan, low molecular weight alginate, phytosterol, tea catechin, S-</a:t>
                      </a:r>
                      <a:r>
                        <a:rPr kumimoji="1" lang="en-US" altLang="ja-JP" sz="1400" dirty="0" err="1">
                          <a:latin typeface="Arial" panose="020B0604020202020204" pitchFamily="34" charset="0"/>
                          <a:cs typeface="Arial" panose="020B0604020202020204" pitchFamily="34" charset="0"/>
                        </a:rPr>
                        <a:t>methylcysteine</a:t>
                      </a:r>
                      <a:r>
                        <a:rPr kumimoji="1" lang="en-US" altLang="ja-JP" sz="1400" dirty="0">
                          <a:latin typeface="Arial" panose="020B0604020202020204" pitchFamily="34" charset="0"/>
                          <a:cs typeface="Arial" panose="020B0604020202020204" pitchFamily="34" charset="0"/>
                        </a:rPr>
                        <a:t> sulfoxide</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831710"/>
                  </a:ext>
                </a:extLst>
              </a:tr>
              <a:tr h="370840">
                <a:tc>
                  <a:txBody>
                    <a:bodyPr/>
                    <a:lstStyle/>
                    <a:p>
                      <a:r>
                        <a:rPr kumimoji="1" lang="en-US" altLang="ja-JP" sz="1600" b="1" dirty="0">
                          <a:solidFill>
                            <a:srgbClr val="C00000"/>
                          </a:solidFill>
                          <a:latin typeface="Arial" panose="020B0604020202020204" pitchFamily="34" charset="0"/>
                          <a:cs typeface="Arial" panose="020B0604020202020204" pitchFamily="34" charset="0"/>
                        </a:rPr>
                        <a:t>Reduce blood neutral lipid levels and body fat</a:t>
                      </a:r>
                      <a:endParaRPr kumimoji="1" lang="ja-JP" altLang="en-US" sz="1600" b="1" dirty="0">
                        <a:solidFill>
                          <a:srgbClr val="C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Adjusted cooking oil, Coffee drink</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400" dirty="0">
                          <a:latin typeface="Arial" panose="020B0604020202020204" pitchFamily="34" charset="0"/>
                          <a:cs typeface="Arial" panose="020B0604020202020204" pitchFamily="34" charset="0"/>
                        </a:rPr>
                        <a:t>Tea polyphenol conjugate, globin digest, indigestible dextrin, catechin, conglycinin, n-3 PUFA*, </a:t>
                      </a:r>
                      <a:r>
                        <a:rPr kumimoji="1" lang="en-US" altLang="ja-JP" sz="1400" dirty="0" err="1">
                          <a:latin typeface="Arial" panose="020B0604020202020204" pitchFamily="34" charset="0"/>
                          <a:cs typeface="Arial" panose="020B0604020202020204" pitchFamily="34" charset="0"/>
                        </a:rPr>
                        <a:t>glucosylhesperidin</a:t>
                      </a:r>
                      <a:endParaRPr kumimoji="1" lang="ja-JP" altLang="en-US"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3489122"/>
                  </a:ext>
                </a:extLst>
              </a:tr>
              <a:tr h="293391">
                <a:tc>
                  <a:txBody>
                    <a:bodyPr/>
                    <a:lstStyle/>
                    <a:p>
                      <a:endParaRPr kumimoji="1" lang="ja-JP" alt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endParaRPr kumimoji="1" lang="ja-JP" altLang="en-US" sz="14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r>
                        <a:rPr kumimoji="1" lang="en-US" altLang="ja-JP" sz="1400" dirty="0">
                          <a:latin typeface="Arial" panose="020B0604020202020204" pitchFamily="34" charset="0"/>
                          <a:cs typeface="Arial" panose="020B0604020202020204" pitchFamily="34" charset="0"/>
                        </a:rPr>
                        <a:t>             (* n-3 PUFA:  </a:t>
                      </a:r>
                      <a:r>
                        <a:rPr kumimoji="1" lang="en-US" altLang="ja-JP" sz="1400" i="1" dirty="0">
                          <a:latin typeface="Arial" panose="020B0604020202020204" pitchFamily="34" charset="0"/>
                          <a:cs typeface="Arial" panose="020B0604020202020204" pitchFamily="34" charset="0"/>
                        </a:rPr>
                        <a:t>n-3 polyunsaturated fatty acid</a:t>
                      </a:r>
                      <a:r>
                        <a:rPr kumimoji="1" lang="en-US" altLang="ja-JP" sz="1400" dirty="0">
                          <a:latin typeface="Arial" panose="020B0604020202020204" pitchFamily="34" charset="0"/>
                          <a:cs typeface="Arial" panose="020B0604020202020204" pitchFamily="34" charset="0"/>
                        </a:rPr>
                        <a:t>)</a:t>
                      </a:r>
                      <a:endParaRPr kumimoji="1" lang="ja-JP" altLang="en-US" sz="14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00165603"/>
                  </a:ext>
                </a:extLst>
              </a:tr>
            </a:tbl>
          </a:graphicData>
        </a:graphic>
      </p:graphicFrame>
      <p:sp>
        <p:nvSpPr>
          <p:cNvPr id="4" name="スライド番号プレースホルダー 3">
            <a:extLst>
              <a:ext uri="{FF2B5EF4-FFF2-40B4-BE49-F238E27FC236}">
                <a16:creationId xmlns:a16="http://schemas.microsoft.com/office/drawing/2014/main" id="{FAC6E99C-8B32-1773-9A63-EA50301429AF}"/>
              </a:ext>
            </a:extLst>
          </p:cNvPr>
          <p:cNvSpPr>
            <a:spLocks noGrp="1"/>
          </p:cNvSpPr>
          <p:nvPr>
            <p:ph type="sldNum" sz="quarter" idx="12"/>
          </p:nvPr>
        </p:nvSpPr>
        <p:spPr>
          <a:xfrm>
            <a:off x="9448800" y="6492874"/>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763A3B6-95A3-4DD6-AF44-B82C74516725}" type="slidenum">
              <a:rPr kumimoji="1" lang="ja-JP" altLang="en-US" sz="1400" b="0" i="0" u="none" strike="noStrike" kern="1200" cap="none" spc="0" normalizeH="0" baseline="0" noProof="0" smtClean="0">
                <a:ln>
                  <a:noFill/>
                </a:ln>
                <a:solidFill>
                  <a:prstClr val="black">
                    <a:tint val="82000"/>
                  </a:prstClr>
                </a:solidFill>
                <a:effectLst/>
                <a:uLnTx/>
                <a:uFillTx/>
                <a:latin typeface="游ゴシック" panose="0211000402020202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400" b="0" i="0" u="none" strike="noStrike" kern="1200" cap="none" spc="0" normalizeH="0" baseline="0" noProof="0" dirty="0">
              <a:ln>
                <a:noFill/>
              </a:ln>
              <a:solidFill>
                <a:prstClr val="black">
                  <a:tint val="82000"/>
                </a:prstClr>
              </a:solidFill>
              <a:effectLst/>
              <a:uLnTx/>
              <a:uFillTx/>
              <a:latin typeface="游ゴシック" panose="0211000402020202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E368FEA5-564B-3B81-7FF8-6CBDB3615C4D}"/>
              </a:ext>
            </a:extLst>
          </p:cNvPr>
          <p:cNvSpPr txBox="1"/>
          <p:nvPr/>
        </p:nvSpPr>
        <p:spPr>
          <a:xfrm>
            <a:off x="4919772" y="6080837"/>
            <a:ext cx="73301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rPr>
              <a:t>Source:  Makoto Shimizu, Nutraceutical and Functional Food Regulations in the United States and around the World. Third Edition.  p. 338, 2019.</a:t>
            </a:r>
            <a:endParaRPr kumimoji="1" lang="ja-JP" altLang="en-US" sz="12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50" charset="-128"/>
              <a:cs typeface="+mn-cs"/>
            </a:endParaRPr>
          </a:p>
        </p:txBody>
      </p:sp>
      <p:pic>
        <p:nvPicPr>
          <p:cNvPr id="3" name="図 1">
            <a:extLst>
              <a:ext uri="{FF2B5EF4-FFF2-40B4-BE49-F238E27FC236}">
                <a16:creationId xmlns:a16="http://schemas.microsoft.com/office/drawing/2014/main" id="{DF3BD4AA-3131-0244-7A8F-FDDE09F4C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5164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D89D6C-0B64-4169-3B10-0FA56566A75B}"/>
              </a:ext>
            </a:extLst>
          </p:cNvPr>
          <p:cNvSpPr>
            <a:spLocks noGrp="1"/>
          </p:cNvSpPr>
          <p:nvPr>
            <p:ph type="title"/>
          </p:nvPr>
        </p:nvSpPr>
        <p:spPr/>
        <p:txBody>
          <a:bodyPr/>
          <a:lstStyle/>
          <a:p>
            <a:endParaRPr kumimoji="1" lang="ja-JP" altLang="en-US" dirty="0"/>
          </a:p>
        </p:txBody>
      </p:sp>
      <p:sp>
        <p:nvSpPr>
          <p:cNvPr id="3" name="表プレースホルダー 2">
            <a:extLst>
              <a:ext uri="{FF2B5EF4-FFF2-40B4-BE49-F238E27FC236}">
                <a16:creationId xmlns:a16="http://schemas.microsoft.com/office/drawing/2014/main" id="{40109FFE-2982-5770-1610-085264DAF80C}"/>
              </a:ext>
            </a:extLst>
          </p:cNvPr>
          <p:cNvSpPr>
            <a:spLocks noGrp="1"/>
          </p:cNvSpPr>
          <p:nvPr>
            <p:ph type="tbl" idx="1"/>
          </p:nvPr>
        </p:nvSpPr>
        <p:spPr>
          <a:xfrm>
            <a:off x="609600" y="965956"/>
            <a:ext cx="10972800" cy="4194951"/>
          </a:xfrm>
        </p:spPr>
        <p:txBody>
          <a:bodyPr>
            <a:normAutofit/>
          </a:bodyPr>
          <a:lstStyle/>
          <a:p>
            <a:pPr marL="0" indent="0" algn="ctr">
              <a:buNone/>
            </a:pPr>
            <a:endParaRPr lang="en-US" altLang="ja-JP" sz="4000" b="1" dirty="0">
              <a:latin typeface="Arial" panose="020B0604020202020204" pitchFamily="34" charset="0"/>
              <a:cs typeface="Arial" panose="020B0604020202020204" pitchFamily="34" charset="0"/>
            </a:endParaRPr>
          </a:p>
          <a:p>
            <a:pPr marL="0" indent="0" algn="ctr">
              <a:buNone/>
            </a:pPr>
            <a:r>
              <a:rPr lang="en-US" altLang="ja-JP" sz="4000" b="1" dirty="0">
                <a:solidFill>
                  <a:srgbClr val="FF0000"/>
                </a:solidFill>
                <a:latin typeface="Arial" panose="020B0604020202020204" pitchFamily="34" charset="0"/>
                <a:cs typeface="Arial" panose="020B0604020202020204" pitchFamily="34" charset="0"/>
              </a:rPr>
              <a:t>FNFC</a:t>
            </a:r>
          </a:p>
          <a:p>
            <a:pPr marL="0" indent="0" algn="ctr">
              <a:buNone/>
            </a:pPr>
            <a:r>
              <a:rPr lang="en-US" altLang="ja-JP" sz="2000" b="1" dirty="0">
                <a:solidFill>
                  <a:srgbClr val="002060"/>
                </a:solidFill>
                <a:latin typeface="Arial" panose="020B0604020202020204" pitchFamily="34" charset="0"/>
                <a:cs typeface="Arial" panose="020B0604020202020204" pitchFamily="34" charset="0"/>
              </a:rPr>
              <a:t>Foods with Nutrient Function Claims</a:t>
            </a:r>
          </a:p>
          <a:p>
            <a:pPr marL="0" indent="0" algn="ctr">
              <a:buNone/>
            </a:pPr>
            <a:endParaRPr lang="en-US" altLang="ja-JP" dirty="0">
              <a:solidFill>
                <a:srgbClr val="002060"/>
              </a:solidFill>
              <a:latin typeface="Arial" panose="020B0604020202020204" pitchFamily="34" charset="0"/>
              <a:cs typeface="Arial" panose="020B0604020202020204" pitchFamily="34" charset="0"/>
            </a:endParaRPr>
          </a:p>
          <a:p>
            <a:pPr marL="0" indent="0" algn="ctr">
              <a:buNone/>
            </a:pPr>
            <a:r>
              <a:rPr lang="en-US" altLang="ja-JP" dirty="0">
                <a:solidFill>
                  <a:srgbClr val="002060"/>
                </a:solidFill>
                <a:latin typeface="Arial" panose="020B0604020202020204" pitchFamily="34" charset="0"/>
                <a:cs typeface="Arial" panose="020B0604020202020204" pitchFamily="34" charset="0"/>
              </a:rPr>
              <a:t>(Self-certification system, 2001~)</a:t>
            </a:r>
          </a:p>
          <a:p>
            <a:pPr marL="0" indent="0" algn="ctr">
              <a:buNone/>
            </a:pPr>
            <a:endParaRPr lang="ja-JP" altLang="en-US" dirty="0">
              <a:solidFill>
                <a:srgbClr val="002060"/>
              </a:solidFill>
              <a:latin typeface="Arial" panose="020B0604020202020204" pitchFamily="34" charset="0"/>
              <a:cs typeface="Arial" panose="020B0604020202020204" pitchFamily="34" charset="0"/>
            </a:endParaRPr>
          </a:p>
        </p:txBody>
      </p:sp>
      <p:sp>
        <p:nvSpPr>
          <p:cNvPr id="4" name="スライド番号プレースホルダー 3">
            <a:extLst>
              <a:ext uri="{FF2B5EF4-FFF2-40B4-BE49-F238E27FC236}">
                <a16:creationId xmlns:a16="http://schemas.microsoft.com/office/drawing/2014/main" id="{4F6E98DF-1013-E616-CF37-48078008D7A2}"/>
              </a:ext>
            </a:extLst>
          </p:cNvPr>
          <p:cNvSpPr>
            <a:spLocks noGrp="1"/>
          </p:cNvSpPr>
          <p:nvPr>
            <p:ph type="sldNum" sz="quarter" idx="12"/>
          </p:nvPr>
        </p:nvSpPr>
        <p:spPr>
          <a:xfrm>
            <a:off x="9448800" y="6480881"/>
            <a:ext cx="2743200" cy="365125"/>
          </a:xfrm>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7C6D960F-F0D6-4FEC-9B37-53B77F11B4A6}" type="slidenum">
              <a:rPr kumimoji="1" lang="en-US" altLang="ja-JP" sz="14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en-US" altLang="ja-JP" sz="14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pic>
        <p:nvPicPr>
          <p:cNvPr id="10" name="図 1">
            <a:extLst>
              <a:ext uri="{FF2B5EF4-FFF2-40B4-BE49-F238E27FC236}">
                <a16:creationId xmlns:a16="http://schemas.microsoft.com/office/drawing/2014/main" id="{CE9CF892-2066-C19B-0BE9-7F52140E6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40500"/>
            <a:ext cx="332263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6" descr="文字の書かれた紙&#10;&#10;中程度の精度で自動的に生成された説明">
            <a:extLst>
              <a:ext uri="{FF2B5EF4-FFF2-40B4-BE49-F238E27FC236}">
                <a16:creationId xmlns:a16="http://schemas.microsoft.com/office/drawing/2014/main" id="{7124131A-A779-DBFA-4CB0-8DA4FC70F32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870743">
            <a:off x="8145657" y="3594099"/>
            <a:ext cx="3880653" cy="3399452"/>
          </a:xfrm>
          <a:prstGeom prst="rect">
            <a:avLst/>
          </a:prstGeom>
        </p:spPr>
      </p:pic>
      <p:sp>
        <p:nvSpPr>
          <p:cNvPr id="9" name="テキスト ボックス 8">
            <a:extLst>
              <a:ext uri="{FF2B5EF4-FFF2-40B4-BE49-F238E27FC236}">
                <a16:creationId xmlns:a16="http://schemas.microsoft.com/office/drawing/2014/main" id="{A686A459-AD59-9072-D5EB-68FA2254C462}"/>
              </a:ext>
            </a:extLst>
          </p:cNvPr>
          <p:cNvSpPr txBox="1"/>
          <p:nvPr/>
        </p:nvSpPr>
        <p:spPr>
          <a:xfrm rot="1012379">
            <a:off x="8706174" y="4478215"/>
            <a:ext cx="246777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1" i="0" u="none" strike="noStrike" kern="1200" cap="none" spc="0" normalizeH="0" baseline="0" noProof="0" dirty="0">
                <a:ln>
                  <a:noFill/>
                </a:ln>
                <a:solidFill>
                  <a:srgbClr val="4EA72E">
                    <a:lumMod val="75000"/>
                  </a:srgbClr>
                </a:solidFill>
                <a:effectLst/>
                <a:uLnTx/>
                <a:uFillTx/>
                <a:latin typeface="MV Boli" panose="02000500030200090000" pitchFamily="2" charset="0"/>
                <a:ea typeface="游ゴシック" panose="020B0400000000000000" pitchFamily="50" charset="-128"/>
                <a:cs typeface="MV Boli" panose="02000500030200090000" pitchFamily="2" charset="0"/>
              </a:rPr>
              <a:t> FNFC</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Essential Nutrients</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FF0000"/>
                </a:solidFill>
                <a:effectLst/>
                <a:uLnTx/>
                <a:uFillTx/>
                <a:latin typeface="MV Boli" panose="02000500030200090000" pitchFamily="2" charset="0"/>
                <a:ea typeface="游ゴシック" panose="020B0400000000000000" pitchFamily="50" charset="-128"/>
                <a:cs typeface="MV Boli" panose="02000500030200090000" pitchFamily="2" charset="0"/>
              </a:rPr>
              <a:t>Vit &amp; Min</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FF0000"/>
                </a:solidFill>
                <a:effectLst/>
                <a:uLnTx/>
                <a:uFillTx/>
                <a:latin typeface="MV Boli" panose="02000500030200090000" pitchFamily="2" charset="0"/>
                <a:ea typeface="游ゴシック" panose="020B0400000000000000" pitchFamily="50" charset="-128"/>
                <a:cs typeface="MV Boli" panose="02000500030200090000" pitchFamily="2" charset="0"/>
              </a:rPr>
              <a:t>n-3 fatty acids</a:t>
            </a:r>
          </a:p>
          <a:p>
            <a:pPr marL="285750" marR="0" lvl="0"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1" lang="en-US" altLang="ja-JP" sz="1600" b="1" i="0" u="none" strike="noStrike" kern="1200" cap="none" spc="0" normalizeH="0" baseline="0" noProof="0" dirty="0">
                <a:ln>
                  <a:noFill/>
                </a:ln>
                <a:solidFill>
                  <a:srgbClr val="0000FF"/>
                </a:solidFill>
                <a:effectLst/>
                <a:uLnTx/>
                <a:uFillTx/>
                <a:latin typeface="MV Boli" panose="02000500030200090000" pitchFamily="2" charset="0"/>
                <a:ea typeface="游ゴシック" panose="020B0400000000000000" pitchFamily="50" charset="-128"/>
                <a:cs typeface="MV Boli" panose="02000500030200090000" pitchFamily="2" charset="0"/>
              </a:rPr>
              <a:t>……</a:t>
            </a:r>
          </a:p>
        </p:txBody>
      </p:sp>
    </p:spTree>
    <p:extLst>
      <p:ext uri="{BB962C8B-B14F-4D97-AF65-F5344CB8AC3E}">
        <p14:creationId xmlns:p14="http://schemas.microsoft.com/office/powerpoint/2010/main" val="56329775"/>
      </p:ext>
    </p:extLst>
  </p:cSld>
  <p:clrMapOvr>
    <a:masterClrMapping/>
  </p:clrMapOvr>
  <p:transition>
    <p:random/>
  </p:transition>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標準デザイン">
  <a:themeElements>
    <a:clrScheme name="標準デザイン 14">
      <a:dk1>
        <a:srgbClr val="000000"/>
      </a:dk1>
      <a:lt1>
        <a:srgbClr val="DEFFBD"/>
      </a:lt1>
      <a:dk2>
        <a:srgbClr val="000000"/>
      </a:dk2>
      <a:lt2>
        <a:srgbClr val="969696"/>
      </a:lt2>
      <a:accent1>
        <a:srgbClr val="FFFFFF"/>
      </a:accent1>
      <a:accent2>
        <a:srgbClr val="8DC6FF"/>
      </a:accent2>
      <a:accent3>
        <a:srgbClr val="ECFFDB"/>
      </a:accent3>
      <a:accent4>
        <a:srgbClr val="000000"/>
      </a:accent4>
      <a:accent5>
        <a:srgbClr val="FFFFFF"/>
      </a:accent5>
      <a:accent6>
        <a:srgbClr val="7FB3E7"/>
      </a:accent6>
      <a:hlink>
        <a:srgbClr val="0066CC"/>
      </a:hlink>
      <a:folHlink>
        <a:srgbClr val="00A8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標準デザイン 13">
        <a:dk1>
          <a:srgbClr val="000000"/>
        </a:dk1>
        <a:lt1>
          <a:srgbClr val="D7FFAF"/>
        </a:lt1>
        <a:dk2>
          <a:srgbClr val="000000"/>
        </a:dk2>
        <a:lt2>
          <a:srgbClr val="969696"/>
        </a:lt2>
        <a:accent1>
          <a:srgbClr val="FFFFFF"/>
        </a:accent1>
        <a:accent2>
          <a:srgbClr val="8DC6FF"/>
        </a:accent2>
        <a:accent3>
          <a:srgbClr val="E8FFD4"/>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14">
        <a:dk1>
          <a:srgbClr val="000000"/>
        </a:dk1>
        <a:lt1>
          <a:srgbClr val="DEFFBD"/>
        </a:lt1>
        <a:dk2>
          <a:srgbClr val="000000"/>
        </a:dk2>
        <a:lt2>
          <a:srgbClr val="969696"/>
        </a:lt2>
        <a:accent1>
          <a:srgbClr val="FFFFFF"/>
        </a:accent1>
        <a:accent2>
          <a:srgbClr val="8DC6FF"/>
        </a:accent2>
        <a:accent3>
          <a:srgbClr val="ECFFDB"/>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7466</TotalTime>
  <Words>2815</Words>
  <Application>Microsoft Office PowerPoint</Application>
  <PresentationFormat>ワイド画面</PresentationFormat>
  <Paragraphs>444</Paragraphs>
  <Slides>21</Slides>
  <Notes>8</Notes>
  <HiddenSlides>0</HiddenSlides>
  <MMClips>0</MMClips>
  <ScaleCrop>false</ScaleCrop>
  <HeadingPairs>
    <vt:vector size="6" baseType="variant">
      <vt:variant>
        <vt:lpstr>使用されているフォント</vt:lpstr>
      </vt:variant>
      <vt:variant>
        <vt:i4>9</vt:i4>
      </vt:variant>
      <vt:variant>
        <vt:lpstr>テーマ</vt:lpstr>
      </vt:variant>
      <vt:variant>
        <vt:i4>3</vt:i4>
      </vt:variant>
      <vt:variant>
        <vt:lpstr>スライド タイトル</vt:lpstr>
      </vt:variant>
      <vt:variant>
        <vt:i4>21</vt:i4>
      </vt:variant>
    </vt:vector>
  </HeadingPairs>
  <TitlesOfParts>
    <vt:vector size="33" baseType="lpstr">
      <vt:lpstr>Söhne</vt:lpstr>
      <vt:lpstr>游ゴシック</vt:lpstr>
      <vt:lpstr>游ゴシック Light</vt:lpstr>
      <vt:lpstr>Arial</vt:lpstr>
      <vt:lpstr>Arial Nova</vt:lpstr>
      <vt:lpstr>Arial Rounded MT Bold</vt:lpstr>
      <vt:lpstr>Calibri</vt:lpstr>
      <vt:lpstr>MV Boli</vt:lpstr>
      <vt:lpstr>Wingdings</vt:lpstr>
      <vt:lpstr>Office テーマ</vt:lpstr>
      <vt:lpstr>4_Office ​​テーマ</vt:lpstr>
      <vt:lpstr>1_標準デザイン</vt:lpstr>
      <vt:lpstr>BHAEAT NUTRAVERSE EXPO 2025, New Delhi 2025.9.4-6 </vt:lpstr>
      <vt:lpstr>PowerPoint プレゼンテーション</vt:lpstr>
      <vt:lpstr>  Today’s topics</vt:lpstr>
      <vt:lpstr>PowerPoint プレゼンテーション</vt:lpstr>
      <vt:lpstr>  Today’s topics</vt:lpstr>
      <vt:lpstr>PowerPoint プレゼンテーション</vt:lpstr>
      <vt:lpstr>Application for FOSHU  - Main requirements that must be clarified by the applicant -</vt:lpstr>
      <vt:lpstr>FOSHU - Functional claims, Food types and Functional ingredients</vt:lpstr>
      <vt:lpstr>PowerPoint プレゼンテーション</vt:lpstr>
      <vt:lpstr>What is FNFC?</vt:lpstr>
      <vt:lpstr>Nutrients and function claims of FNFC</vt:lpstr>
      <vt:lpstr>PowerPoint プレゼンテーション</vt:lpstr>
      <vt:lpstr>Basic concept of FFC and the notification procedure</vt:lpstr>
      <vt:lpstr>       Number of Products of FOSH and FFC　　　　　　　　　　　　　　　　　　　　　　　　　　　　　</vt:lpstr>
      <vt:lpstr>FFC (Examples of the labelling contents of  functional ingredients with the highest number of notifications)</vt:lpstr>
      <vt:lpstr>FFC (Example of functional claims of FFC:  The Product containing Ginkgo biloba extract)</vt:lpstr>
      <vt:lpstr>  Today’s topics</vt:lpstr>
      <vt:lpstr>Guidelines for Safety Self-Inspection of Dietary Supplement Raw Materials and   Appropriate product design, and GMP Guideline                                                                                   ( The Notification issued by the MHLW in 2005 and revised in 2024 )</vt:lpstr>
      <vt:lpstr>PowerPoint プレゼンテーション</vt:lpstr>
      <vt:lpstr>Three essential elements for Health Foods/Dietary Supplements</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ANFF 2024 in Singapore</dc:title>
  <dc:creator>社長用ノートPC</dc:creator>
  <cp:lastModifiedBy>社長用ノートPC</cp:lastModifiedBy>
  <cp:revision>235</cp:revision>
  <cp:lastPrinted>2025-09-01T09:07:12Z</cp:lastPrinted>
  <dcterms:created xsi:type="dcterms:W3CDTF">2024-04-03T10:53:34Z</dcterms:created>
  <dcterms:modified xsi:type="dcterms:W3CDTF">2025-09-01T09:52:22Z</dcterms:modified>
</cp:coreProperties>
</file>